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93" r:id="rId3"/>
    <p:sldId id="257" r:id="rId4"/>
    <p:sldId id="265" r:id="rId5"/>
    <p:sldId id="271" r:id="rId6"/>
    <p:sldId id="277" r:id="rId7"/>
    <p:sldId id="280" r:id="rId8"/>
    <p:sldId id="260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81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31" r:id="rId31"/>
    <p:sldId id="315" r:id="rId32"/>
    <p:sldId id="316" r:id="rId33"/>
    <p:sldId id="317" r:id="rId34"/>
    <p:sldId id="335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273" r:id="rId55"/>
    <p:sldId id="327" r:id="rId56"/>
    <p:sldId id="328" r:id="rId57"/>
    <p:sldId id="346" r:id="rId58"/>
    <p:sldId id="347" r:id="rId59"/>
    <p:sldId id="267" r:id="rId60"/>
    <p:sldId id="330" r:id="rId61"/>
    <p:sldId id="332" r:id="rId62"/>
    <p:sldId id="333" r:id="rId63"/>
    <p:sldId id="334" r:id="rId64"/>
    <p:sldId id="270" r:id="rId6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8" autoAdjust="0"/>
    <p:restoredTop sz="88068"/>
  </p:normalViewPr>
  <p:slideViewPr>
    <p:cSldViewPr>
      <p:cViewPr varScale="1">
        <p:scale>
          <a:sx n="63" d="100"/>
          <a:sy n="63" d="100"/>
        </p:scale>
        <p:origin x="10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20F02-EEB4-5047-83D4-E6BF0E14D247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39AF-A159-3845-A7CD-8F21507986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76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31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29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716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6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63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escassez em publicações práticas pode estar associada à dificuldade em desenvolver tecnologias de IA que se relacionam diretamente com a prática clínica, como é citado por Tenório et al. (2011), que avaliaram a necessidade de desenvolvimentos de sistemas de apoio em ambientes reais para validar seus efeitos verdadeiros.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96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escassez em publicações práticas pode estar associada à dificuldade em desenvolver tecnologias de IA que se relacionam diretamente com a prática clínica, como é citado por Tenório et al. (2011), que avaliaram a necessidade de desenvolvimentos de sistemas de apoio em ambientes reais para validar seus efeitos verdadeiros.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483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escassez em publicações práticas pode estar associada à dificuldade em desenvolver tecnologias de IA que se relacionam diretamente com a prática clínica, como é citado por Tenório et al. (2011), que avaliaram a necessidade de desenvolvimentos de sistemas de apoio em ambientes reais para validar seus efeitos verdadeiros.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116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escassez em publicações práticas pode estar associada à dificuldade em desenvolver tecnologias de IA que se relacionam diretamente com a prática clínica, como é citado por Tenório et al. (2011), que avaliaram a necessidade de desenvolvimentos de sistemas de apoio em ambientes reais para validar seus efeitos verdadeiros.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786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escassez em publicações práticas pode estar associada à dificuldade em desenvolver tecnologias de IA que se relacionam diretamente com a prática clínica, como é citado por Tenório et al. (2011), que avaliaram a necessidade de desenvolvimentos de sistemas de apoio em ambientes reais para validar seus efeitos verdadeiros.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77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6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72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85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25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7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73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25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semelhante à humana capaz de solucionar problemas, capaz de armazenar conhecimento, aplicar o conhecimento armazenado para resolver problemas e adquirir mais conhecimento por meio dessa experiência.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39AF-A159-3845-A7CD-8F215079862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63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3977883"/>
            <a:ext cx="7488832" cy="242312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ALUNO:</a:t>
            </a:r>
            <a:r>
              <a:rPr lang="pt-BR" dirty="0">
                <a:solidFill>
                  <a:schemeClr val="tx1"/>
                </a:solidFill>
              </a:rPr>
              <a:t> João Lucas Alves de Lima</a:t>
            </a:r>
          </a:p>
          <a:p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Orientador: </a:t>
            </a:r>
            <a:r>
              <a:rPr lang="pt-BR" sz="2400" dirty="0" err="1">
                <a:solidFill>
                  <a:schemeClr val="tx1"/>
                </a:solidFill>
              </a:rPr>
              <a:t>Profº</a:t>
            </a:r>
            <a:r>
              <a:rPr lang="pt-BR" sz="2400" dirty="0">
                <a:solidFill>
                  <a:schemeClr val="tx1"/>
                </a:solidFill>
              </a:rPr>
              <a:t> Me. Stefano </a:t>
            </a:r>
            <a:r>
              <a:rPr lang="pt-BR" sz="2400" dirty="0" err="1">
                <a:solidFill>
                  <a:schemeClr val="tx1"/>
                </a:solidFill>
              </a:rPr>
              <a:t>Schwenck</a:t>
            </a:r>
            <a:r>
              <a:rPr lang="pt-BR" sz="2400" dirty="0">
                <a:solidFill>
                  <a:schemeClr val="tx1"/>
                </a:solidFill>
              </a:rPr>
              <a:t> Borges Vale Vita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0706" t="42125" r="46679" b="29329"/>
          <a:stretch/>
        </p:blipFill>
        <p:spPr>
          <a:xfrm>
            <a:off x="2771800" y="404664"/>
            <a:ext cx="3384376" cy="12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5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MVS - MULTIPLE VIRTUAL STORAGE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MVS (Armazenamento Virtual Múltiplo)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Sistema operacional mais utilizado nos mainframes IBM, permitindo fragmentar a memória, múltiplas partições e o sistema de arquivos que permitia a criação de nomes longos em formatos sequencial e particionado, sendo a segurança reforçada pelo sistema RACF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Escrito em Assembly e PL/I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212746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MVS - MULTIPLE VIRTUAL STORAGE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Sistema robusto, altamente escalável que permitia a instalação de novos periféricos sem a necessidade de reinicializar o equipamento, expandindo as potencialidades dos aplicativos online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Melhoria dos processos Batch e aprimoramento da linguagem JCL e do ambiente de trabalho TSO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337533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JCL – JOB CONTROL LANGUAGE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JCL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Linguagem de Script interpretada e utilizada em mainframes para enfileirar e executar tarefas e Jobs 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Os Jobs implantados em produção são executados via componente PRC (PROC LIB) que são codificados em JCL, mas ambientado para cada máquina do ambiente produtivo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No componente MOP contêm as instruções de execução do Job. Definindo componente de transmissão e recepção de arquivos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239051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SDSF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SDSF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Controle e monitoramento em tempo real dos Jobs em execução e concluídos no ambiente MVS 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Janela em forma de aplicativo online onde pode-se visualizar inúmeras outras atividades em funcionamento no MVS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182046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SDSF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SDSF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 serviço SDSF é utilizado e acessado dentro do TSO, que serve para monitorar o sistema MVS, exibindo em seu funcionamento o status de Jobs em processamento, em stand-by e concluídos, permitindo acesso ao usuário de acordo com seu RACF</a:t>
            </a:r>
          </a:p>
          <a:p>
            <a:pPr lvl="2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Analogia: Gerenciamento de Tarefas do Windows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230101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TSO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TSO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Ambiente de trabalho aplicado no MVS 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Onde encontra-se o menu ISPF, um console onde é apresentado informações sobre usuários, menu de ferramentas e aplicativos gerais do sistema MVS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333142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ISPF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ISPF - Sistema Interativo de Produtividade e Facilidades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É uma ferramenta interativa completa operada no sistema mainframe, possibilitando acesso à arquivos sequenciais, arquivos particionados, CICS abertos, linhas de comandos, enfileiramento de Jobs em processos Batch e acesso ao SDSF</a:t>
            </a:r>
          </a:p>
          <a:p>
            <a:pPr lvl="2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Analogia: Windows Explorer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416582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RACF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RACF - Solução de Controle de Acesso a Recursos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Equipe de segurança criam regras de acesso ao usuário, permitindo a operação e navegação em menus, consultas no SDSF, utilização de CICS e acesso a arquivos sequenciais ou particionados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É possível gerar todos os logs de acesso e operações no sistema central, sendo um software que torna o mainframe altamente imune à ataques hackers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1204428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ARQUIVOS NO MAINFRAME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Denominados via DSN (Data Set Name)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Definidos hierarquicamente e separado por pontos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Podendo possuir cada nível até 8 bytes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Data Sets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Lidos sequencialmente, um registro por vez e, de acordo com os parâmetros JCL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729414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ARQUIVOS NO MAINFRAME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Dois tipos principais de arquivos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Sequencial: onde os dados são armazenados sequencialmente, com formato fixo, variável ou como VSAM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Particionado: objeto deste projeto, onde é armazenado em seu interior outros arquivos do tipo sequencial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Gerenciamento de arquivos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Criação de Grupos de Geração de Dados (GDG)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243400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0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B8D0D90-57AC-2443-8D2E-1B21DB2874C6}"/>
              </a:ext>
            </a:extLst>
          </p:cNvPr>
          <p:cNvSpPr/>
          <p:nvPr/>
        </p:nvSpPr>
        <p:spPr>
          <a:xfrm>
            <a:off x="179512" y="141763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pt-BR" sz="3200" dirty="0"/>
              <a:t>INTRODUÇÃO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pt-BR" sz="3200" dirty="0"/>
              <a:t>OBJETIVO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pt-BR" sz="3200" dirty="0"/>
              <a:t>JUSTIFICATIVA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pt-BR" sz="3200" dirty="0"/>
              <a:t>FUNDAMENTAÇÃO TEÓRICA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pt-BR" sz="3200" dirty="0"/>
              <a:t>DESENVOLVIMENTO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pt-BR" sz="3200" dirty="0"/>
              <a:t>RESULTADOS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pt-BR" sz="3200" dirty="0"/>
              <a:t>DISCUSSÃO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pt-BR" sz="3200" dirty="0"/>
              <a:t>CONCLUSÃO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pt-BR" sz="3200" dirty="0"/>
              <a:t>TRABALHOS FUTUROS</a:t>
            </a:r>
          </a:p>
        </p:txBody>
      </p:sp>
    </p:spTree>
    <p:extLst>
      <p:ext uri="{BB962C8B-B14F-4D97-AF65-F5344CB8AC3E}">
        <p14:creationId xmlns:p14="http://schemas.microsoft.com/office/powerpoint/2010/main" val="2500248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857403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2">
                    <a:lumMod val="50000"/>
                  </a:schemeClr>
                </a:solidFill>
              </a:rPr>
              <a:t>Desenvolvimento do protótipo</a:t>
            </a:r>
          </a:p>
          <a:p>
            <a:pPr lvl="1" algn="just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Necessário acesso ao mainframe, por meio do software emulador PW 3270</a:t>
            </a:r>
          </a:p>
          <a:p>
            <a:pPr lvl="1" algn="just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Programação do algoritmo na linguagem Natural para identificação de notícias falsas com base no título da notícia</a:t>
            </a:r>
          </a:p>
          <a:p>
            <a:pPr marL="457200" lvl="1" indent="0" algn="just">
              <a:buNone/>
            </a:pP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71ECD0E-128F-FED8-D1E7-1670DDEF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24" y="3429000"/>
            <a:ext cx="4986024" cy="29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857403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O algoritmo foi programado para fazer a leitura de um arquivo de entrada, contendo os títulos das notícias informados pelo usuário, comparando-o e validando-o com outro arquivo contendo a base verdade para acusar se o título da notícia informado pode se tratar de uma Fake News, retornando ao usuário as notícias verdadeiras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682921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857403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O arquivo de entrada é aberto para edição ao usuário, podendo editá-lo via FTP utilizando o software File Zilla. Nesse arquivo, conforme mostra a Figura 2, o usuário pode inserir os títulos das notícias para passar por validação, comportando até 100 caracteres para cada título inserido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213354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1BAD2A0-5659-119F-8798-70A51CF7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8" y="1417638"/>
            <a:ext cx="7956376" cy="46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5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857403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Já o arquivo contendo a base verdade, conforme mostra a Figura 3, é composto por frases fragmentadas inseridas a partir de títulos de notícias verdadeiras, sendo incremental à medida que é indicado novos títulos de notícias autenticadas</a:t>
            </a:r>
          </a:p>
          <a:p>
            <a:pPr lvl="1" algn="just"/>
            <a:r>
              <a:rPr lang="pt-BR" sz="2400" dirty="0"/>
              <a:t>Dessa forma, em conjunto, as frases fragmentadas são utilizadas como parâmetros para validar os títulos das notícias inseridos pelo usuário</a:t>
            </a:r>
          </a:p>
          <a:p>
            <a:pPr algn="just"/>
            <a:r>
              <a:rPr lang="pt-BR" sz="2800" dirty="0"/>
              <a:t>Nesse arquivo, é possível inserir frases fragmentadas com até 20 caracteres, formando uma base de dados capaz de interpretar os títulos de notícias inseridos pelo usuário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4164738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475CD600-5BB8-E4C7-BA3F-AEE5939EA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405" y="1600200"/>
            <a:ext cx="7721190" cy="4525963"/>
          </a:xfrm>
        </p:spPr>
      </p:pic>
    </p:spTree>
    <p:extLst>
      <p:ext uri="{BB962C8B-B14F-4D97-AF65-F5344CB8AC3E}">
        <p14:creationId xmlns:p14="http://schemas.microsoft.com/office/powerpoint/2010/main" val="208463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2719B9-ED55-407C-EAC8-CD12DCA3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dois arquivos são do tipo particionados e denominados via DSN com as partições D.JOAO.TCC.ENT1, para as informações inseridas pelo usuário, e D.JOAO.TCC.ENT2 para a base verdade</a:t>
            </a:r>
          </a:p>
        </p:txBody>
      </p:sp>
    </p:spTree>
    <p:extLst>
      <p:ext uri="{BB962C8B-B14F-4D97-AF65-F5344CB8AC3E}">
        <p14:creationId xmlns:p14="http://schemas.microsoft.com/office/powerpoint/2010/main" val="2871447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2719B9-ED55-407C-EAC8-CD12DCA3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Após criação dos arquivos, foi realizado o desenvolvimento e codificação no TSO do Job denominado PRJ002TCC responsável por realizar o processamento descrito, conforme mostram as Figura 4, 5, 6 e 7</a:t>
            </a:r>
          </a:p>
        </p:txBody>
      </p:sp>
    </p:spTree>
    <p:extLst>
      <p:ext uri="{BB962C8B-B14F-4D97-AF65-F5344CB8AC3E}">
        <p14:creationId xmlns:p14="http://schemas.microsoft.com/office/powerpoint/2010/main" val="3600672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0564079-A8BC-DC5D-E07D-C5704C198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684" y="1600200"/>
            <a:ext cx="7678632" cy="4525963"/>
          </a:xfrm>
        </p:spPr>
      </p:pic>
    </p:spTree>
    <p:extLst>
      <p:ext uri="{BB962C8B-B14F-4D97-AF65-F5344CB8AC3E}">
        <p14:creationId xmlns:p14="http://schemas.microsoft.com/office/powerpoint/2010/main" val="183470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551D8CA5-993E-E665-0260-09C9002D3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352" y="1600200"/>
            <a:ext cx="7601296" cy="4525963"/>
          </a:xfrm>
        </p:spPr>
      </p:pic>
    </p:spTree>
    <p:extLst>
      <p:ext uri="{BB962C8B-B14F-4D97-AF65-F5344CB8AC3E}">
        <p14:creationId xmlns:p14="http://schemas.microsoft.com/office/powerpoint/2010/main" val="229415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Disseminação de notícias falsas nas redes sociais</a:t>
            </a:r>
          </a:p>
          <a:p>
            <a:pPr lvl="1"/>
            <a:r>
              <a:rPr lang="pt-BR" dirty="0"/>
              <a:t>Fake News</a:t>
            </a:r>
          </a:p>
          <a:p>
            <a:r>
              <a:rPr lang="pt-BR" dirty="0"/>
              <a:t>Problemas</a:t>
            </a:r>
          </a:p>
          <a:p>
            <a:pPr lvl="1"/>
            <a:r>
              <a:rPr lang="pt-BR" dirty="0"/>
              <a:t>Grande abrangência</a:t>
            </a:r>
          </a:p>
          <a:p>
            <a:pPr lvl="1"/>
            <a:r>
              <a:rPr lang="pt-BR" dirty="0"/>
              <a:t>Poder de influenciar pessoas</a:t>
            </a:r>
          </a:p>
          <a:p>
            <a:r>
              <a:rPr lang="pt-BR" dirty="0"/>
              <a:t>Validação das informações que são compartilhadas </a:t>
            </a:r>
          </a:p>
          <a:p>
            <a:pPr lvl="1"/>
            <a:r>
              <a:rPr lang="pt-BR" dirty="0"/>
              <a:t>Meios virtuais de comunicação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0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4237651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489CF357-7667-2FF8-3ABD-510B24AAA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295" y="1600200"/>
            <a:ext cx="7771409" cy="4525963"/>
          </a:xfrm>
        </p:spPr>
      </p:pic>
    </p:spTree>
    <p:extLst>
      <p:ext uri="{BB962C8B-B14F-4D97-AF65-F5344CB8AC3E}">
        <p14:creationId xmlns:p14="http://schemas.microsoft.com/office/powerpoint/2010/main" val="322133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21" name="Espaço Reservado para Conteúdo 20">
            <a:extLst>
              <a:ext uri="{FF2B5EF4-FFF2-40B4-BE49-F238E27FC236}">
                <a16:creationId xmlns:a16="http://schemas.microsoft.com/office/drawing/2014/main" id="{427ABD90-568B-56F1-E6B2-112A7C23E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181" y="1600200"/>
            <a:ext cx="7657637" cy="4525963"/>
          </a:xfrm>
        </p:spPr>
      </p:pic>
    </p:spTree>
    <p:extLst>
      <p:ext uri="{BB962C8B-B14F-4D97-AF65-F5344CB8AC3E}">
        <p14:creationId xmlns:p14="http://schemas.microsoft.com/office/powerpoint/2010/main" val="2299239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68E825F-B612-BED3-228F-AAE8CE78D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No Natural, ao utilizar o comando READ duas vezes, um seguido do outro, ocorre que, para cada registro lido do primeiro arquivo ele será comparado com todos os registros do segundo arquivo lido</a:t>
            </a:r>
          </a:p>
          <a:p>
            <a:pPr lvl="1"/>
            <a:r>
              <a:rPr lang="pt-BR" dirty="0"/>
              <a:t>Ou seja, cada coluna/ parte formada referente a primeira linha do arquivo um (usuário) será comparado a todas as linhas e a única coluna do arquivo dois (base verdade) e assim por diante, encerrando o loop</a:t>
            </a:r>
          </a:p>
        </p:txBody>
      </p:sp>
    </p:spTree>
    <p:extLst>
      <p:ext uri="{BB962C8B-B14F-4D97-AF65-F5344CB8AC3E}">
        <p14:creationId xmlns:p14="http://schemas.microsoft.com/office/powerpoint/2010/main" val="262646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68E825F-B612-BED3-228F-AAE8CE78D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Logo, com essa programação, será possível validar todo o conteúdo do título da notícia inserido pelo usuário e retornando a ele, por meio do arquivo de saída D.JOAO.TCC.OK, as notícias verdadeiras</a:t>
            </a:r>
          </a:p>
          <a:p>
            <a:r>
              <a:rPr lang="pt-BR" dirty="0"/>
              <a:t>A Figura 8 demostra o diagrama de caso de uso do protótipo desenvolvido</a:t>
            </a:r>
          </a:p>
        </p:txBody>
      </p:sp>
    </p:spTree>
    <p:extLst>
      <p:ext uri="{BB962C8B-B14F-4D97-AF65-F5344CB8AC3E}">
        <p14:creationId xmlns:p14="http://schemas.microsoft.com/office/powerpoint/2010/main" val="2704823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3BE21A8-FCDC-0666-26BA-CFD71205C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571" y="1417638"/>
            <a:ext cx="5612858" cy="4925144"/>
          </a:xfrm>
        </p:spPr>
      </p:pic>
    </p:spTree>
    <p:extLst>
      <p:ext uri="{BB962C8B-B14F-4D97-AF65-F5344CB8AC3E}">
        <p14:creationId xmlns:p14="http://schemas.microsoft.com/office/powerpoint/2010/main" val="532727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68E825F-B612-BED3-228F-AAE8CE78D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 Figura 11 e 12, é exibido a execução do programa acessando o SDSF pelo Job Name do componente, onde é possível validar o processamento de cada Step do Job e verificar o número de registros lidos e validados como notícias verdadeiras.</a:t>
            </a:r>
          </a:p>
        </p:txBody>
      </p:sp>
    </p:spTree>
    <p:extLst>
      <p:ext uri="{BB962C8B-B14F-4D97-AF65-F5344CB8AC3E}">
        <p14:creationId xmlns:p14="http://schemas.microsoft.com/office/powerpoint/2010/main" val="2289622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9632DC94-A8E4-7661-8456-6C35E8C14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749" y="1600200"/>
            <a:ext cx="7698502" cy="4525963"/>
          </a:xfrm>
        </p:spPr>
      </p:pic>
    </p:spTree>
    <p:extLst>
      <p:ext uri="{BB962C8B-B14F-4D97-AF65-F5344CB8AC3E}">
        <p14:creationId xmlns:p14="http://schemas.microsoft.com/office/powerpoint/2010/main" val="3015013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647C1157-5641-16D7-B065-807C704CE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790" y="1600200"/>
            <a:ext cx="7682419" cy="4525963"/>
          </a:xfrm>
        </p:spPr>
      </p:pic>
    </p:spTree>
    <p:extLst>
      <p:ext uri="{BB962C8B-B14F-4D97-AF65-F5344CB8AC3E}">
        <p14:creationId xmlns:p14="http://schemas.microsoft.com/office/powerpoint/2010/main" val="3935215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CBB321-7808-3818-C4D6-890CFD314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Já na Figura 13, é mostrado as informações no arquivo de saída retornado ao usuário, trazendo os títulos das notícias que são verdadeiras. </a:t>
            </a:r>
          </a:p>
          <a:p>
            <a:r>
              <a:rPr lang="pt-BR" dirty="0"/>
              <a:t>Nesse exemplo, todos os títulos de notícias inseridos pelo usuário no arquivo de entrada da Figura 2 são verdadeiras.</a:t>
            </a:r>
          </a:p>
        </p:txBody>
      </p:sp>
    </p:spTree>
    <p:extLst>
      <p:ext uri="{BB962C8B-B14F-4D97-AF65-F5344CB8AC3E}">
        <p14:creationId xmlns:p14="http://schemas.microsoft.com/office/powerpoint/2010/main" val="2676999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3B281D14-0FA1-1F98-172F-F75295F60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812" y="1600200"/>
            <a:ext cx="7596376" cy="4525963"/>
          </a:xfrm>
        </p:spPr>
      </p:pic>
    </p:spTree>
    <p:extLst>
      <p:ext uri="{BB962C8B-B14F-4D97-AF65-F5344CB8AC3E}">
        <p14:creationId xmlns:p14="http://schemas.microsoft.com/office/powerpoint/2010/main" val="2685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524" y="1595477"/>
            <a:ext cx="8856984" cy="4929411"/>
          </a:xfrm>
        </p:spPr>
        <p:txBody>
          <a:bodyPr/>
          <a:lstStyle/>
          <a:p>
            <a:r>
              <a:rPr lang="pt-BR" dirty="0"/>
              <a:t>Poder viral</a:t>
            </a:r>
          </a:p>
          <a:p>
            <a:pPr lvl="1"/>
            <a:r>
              <a:rPr lang="pt-BR" dirty="0"/>
              <a:t>Informações falsas apelam pelo emocional</a:t>
            </a:r>
          </a:p>
          <a:p>
            <a:r>
              <a:rPr lang="pt-BR" dirty="0"/>
              <a:t>Páginas de Fake News</a:t>
            </a:r>
          </a:p>
          <a:p>
            <a:pPr lvl="1"/>
            <a:r>
              <a:rPr lang="pt-BR" dirty="0"/>
              <a:t>Maior participação dos usuários de redes sociais do que conteúdo jornalístico real (Folha de São Paulo)</a:t>
            </a:r>
          </a:p>
          <a:p>
            <a:pPr lvl="1"/>
            <a:r>
              <a:rPr lang="pt-BR" dirty="0"/>
              <a:t>Veículos de comunicação</a:t>
            </a:r>
          </a:p>
          <a:p>
            <a:pPr lvl="2"/>
            <a:r>
              <a:rPr lang="pt-BR" dirty="0"/>
              <a:t>Queda de 17% em seu engajamento</a:t>
            </a:r>
          </a:p>
          <a:p>
            <a:pPr lvl="1"/>
            <a:r>
              <a:rPr lang="pt-BR" dirty="0"/>
              <a:t>Páginas de Fake News</a:t>
            </a:r>
          </a:p>
          <a:p>
            <a:pPr lvl="2"/>
            <a:r>
              <a:rPr lang="pt-BR" dirty="0"/>
              <a:t>Aumento de 61%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3716845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40EA5E-CE62-BBCA-EFA9-D5D2EF61F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Realizando a alteração em um dos títulos das notícias (Figura 14), é possível verificar na Figura 15 que a contagem de notícias verdadeiras caiu de dez para nove e que no novo arquivo de saída, retornado ao usuário na Figura 16, contém apenas as nove notícias verdadeiras.</a:t>
            </a:r>
          </a:p>
          <a:p>
            <a:r>
              <a:rPr lang="pt-BR" dirty="0"/>
              <a:t>A notícia alterada da Figura 2 foi de “Especialistas alertam para os riscos do uso excessivo de dispositivos eletrônicos por crianças”, para “Professores alertam para os benefícios do uso excessivo de dispositivos eletrônicos por crianças”</a:t>
            </a:r>
          </a:p>
        </p:txBody>
      </p:sp>
    </p:spTree>
    <p:extLst>
      <p:ext uri="{BB962C8B-B14F-4D97-AF65-F5344CB8AC3E}">
        <p14:creationId xmlns:p14="http://schemas.microsoft.com/office/powerpoint/2010/main" val="362530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1321DD7-9577-62BD-8F73-B0DF4F376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982" y="1600200"/>
            <a:ext cx="7716036" cy="4525963"/>
          </a:xfrm>
        </p:spPr>
      </p:pic>
    </p:spTree>
    <p:extLst>
      <p:ext uri="{BB962C8B-B14F-4D97-AF65-F5344CB8AC3E}">
        <p14:creationId xmlns:p14="http://schemas.microsoft.com/office/powerpoint/2010/main" val="765376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F91513AA-DC61-FAE8-F5B4-97F69195B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05" y="1600200"/>
            <a:ext cx="7704390" cy="4525963"/>
          </a:xfrm>
        </p:spPr>
      </p:pic>
    </p:spTree>
    <p:extLst>
      <p:ext uri="{BB962C8B-B14F-4D97-AF65-F5344CB8AC3E}">
        <p14:creationId xmlns:p14="http://schemas.microsoft.com/office/powerpoint/2010/main" val="459318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E5F030B8-7A56-F375-5302-77D4E283D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509" y="1600200"/>
            <a:ext cx="7702982" cy="4525963"/>
          </a:xfrm>
        </p:spPr>
      </p:pic>
    </p:spTree>
    <p:extLst>
      <p:ext uri="{BB962C8B-B14F-4D97-AF65-F5344CB8AC3E}">
        <p14:creationId xmlns:p14="http://schemas.microsoft.com/office/powerpoint/2010/main" val="2382189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38ACED-2568-EC1C-ADC1-7FDDFF55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Foi realizado outro teste incluindo na consulta do usuário o título da notícia “Estudo revela impacto positivo do sedentarismo na saúde cardiovascular”, semelhante ao título já consultado “Estudo revela impacto negativo do sedentarismo na saúde cardiovascular”, alterando apenas a palavra “negativo” para “positivo”</a:t>
            </a:r>
          </a:p>
        </p:txBody>
      </p:sp>
    </p:spTree>
    <p:extLst>
      <p:ext uri="{BB962C8B-B14F-4D97-AF65-F5344CB8AC3E}">
        <p14:creationId xmlns:p14="http://schemas.microsoft.com/office/powerpoint/2010/main" val="1532561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38ACED-2568-EC1C-ADC1-7FDDFF55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Nessa nova consulta, o novo título de notícia incluído não irá retornar como verdadeiro, pois na base verdade não há a palavra “positivo” relacionado ao contexto da frase original da notícia. As Figuras 17, 18 e 19 mostram o funcionamento desse teste</a:t>
            </a:r>
          </a:p>
        </p:txBody>
      </p:sp>
    </p:spTree>
    <p:extLst>
      <p:ext uri="{BB962C8B-B14F-4D97-AF65-F5344CB8AC3E}">
        <p14:creationId xmlns:p14="http://schemas.microsoft.com/office/powerpoint/2010/main" val="2815308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B90CFBF-84A2-C8C9-0847-DD8C0976B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884" y="1600200"/>
            <a:ext cx="7678231" cy="4525963"/>
          </a:xfrm>
        </p:spPr>
      </p:pic>
    </p:spTree>
    <p:extLst>
      <p:ext uri="{BB962C8B-B14F-4D97-AF65-F5344CB8AC3E}">
        <p14:creationId xmlns:p14="http://schemas.microsoft.com/office/powerpoint/2010/main" val="1305337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1556F26-3BF0-781A-DA2C-327608EF1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709" y="1600200"/>
            <a:ext cx="7754581" cy="4525963"/>
          </a:xfrm>
        </p:spPr>
      </p:pic>
    </p:spTree>
    <p:extLst>
      <p:ext uri="{BB962C8B-B14F-4D97-AF65-F5344CB8AC3E}">
        <p14:creationId xmlns:p14="http://schemas.microsoft.com/office/powerpoint/2010/main" val="3956078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3D73D853-7E3D-3C3A-9AB0-65E7CD40F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059" y="1600200"/>
            <a:ext cx="7659882" cy="4525963"/>
          </a:xfrm>
        </p:spPr>
      </p:pic>
    </p:spTree>
    <p:extLst>
      <p:ext uri="{BB962C8B-B14F-4D97-AF65-F5344CB8AC3E}">
        <p14:creationId xmlns:p14="http://schemas.microsoft.com/office/powerpoint/2010/main" val="96529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160D30-24E8-085C-997A-32A34CB0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Em contrapartida, como a base verdade trabalha com a fragmentação de frases advindas de títulos de notícias verídicas, se for realizada a inclusão da frase fragmentada “o positivo do sedent”, advinda da nova frase do teste “Estudo revela impacto positivo do sedentarismo na saúde cardiovascular”, a mesma será considerada verdadeira</a:t>
            </a:r>
          </a:p>
          <a:p>
            <a:r>
              <a:rPr lang="pt-BR" dirty="0"/>
              <a:t>Pois agora na base verdade há a palavra “positivo” relacionado ao contexto da frase da notícia. As Figuras 20, 21, 22 e 23 mostram o funcionamento do novo teste</a:t>
            </a:r>
          </a:p>
        </p:txBody>
      </p:sp>
    </p:spTree>
    <p:extLst>
      <p:ext uri="{BB962C8B-B14F-4D97-AF65-F5344CB8AC3E}">
        <p14:creationId xmlns:p14="http://schemas.microsoft.com/office/powerpoint/2010/main" val="376186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5F65B1F-D8F3-03D4-9A4E-3DD67059B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 objetivo geral do projeto é realizar o desenvolvimento de um protótipo no mainframe, utilizando a linguagem de programação Natural, que irá identificar títulos de notícias falsas, com base nos dados de consulta informados pelo usuário, e retornando a ele os títulos de notícias verdadeiros</a:t>
            </a:r>
          </a:p>
          <a:p>
            <a:pPr lvl="1" algn="just"/>
            <a:r>
              <a:rPr lang="pt-BR" dirty="0"/>
              <a:t>Possibilitar o engajamento dos usuários em notícias e informações baseadas na realidade e em fatos comprovados</a:t>
            </a:r>
          </a:p>
        </p:txBody>
      </p:sp>
    </p:spTree>
    <p:extLst>
      <p:ext uri="{BB962C8B-B14F-4D97-AF65-F5344CB8AC3E}">
        <p14:creationId xmlns:p14="http://schemas.microsoft.com/office/powerpoint/2010/main" val="3502897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EB87823-4F20-27AB-D472-B9F318E3F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72" y="1600200"/>
            <a:ext cx="7699255" cy="4525963"/>
          </a:xfrm>
        </p:spPr>
      </p:pic>
    </p:spTree>
    <p:extLst>
      <p:ext uri="{BB962C8B-B14F-4D97-AF65-F5344CB8AC3E}">
        <p14:creationId xmlns:p14="http://schemas.microsoft.com/office/powerpoint/2010/main" val="2544270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E7DA24AE-E94B-6920-5995-2C4A391D1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51" y="1600200"/>
            <a:ext cx="7588698" cy="4525963"/>
          </a:xfrm>
        </p:spPr>
      </p:pic>
    </p:spTree>
    <p:extLst>
      <p:ext uri="{BB962C8B-B14F-4D97-AF65-F5344CB8AC3E}">
        <p14:creationId xmlns:p14="http://schemas.microsoft.com/office/powerpoint/2010/main" val="290624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CC231572-9D9E-DEBE-A58B-8695F153F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525" y="1600200"/>
            <a:ext cx="7624950" cy="4525963"/>
          </a:xfrm>
        </p:spPr>
      </p:pic>
    </p:spTree>
    <p:extLst>
      <p:ext uri="{BB962C8B-B14F-4D97-AF65-F5344CB8AC3E}">
        <p14:creationId xmlns:p14="http://schemas.microsoft.com/office/powerpoint/2010/main" val="179072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108F57D-DF6C-4D8C-913D-06721B8D1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820" y="1600200"/>
            <a:ext cx="7726360" cy="4525963"/>
          </a:xfrm>
        </p:spPr>
      </p:pic>
    </p:spTree>
    <p:extLst>
      <p:ext uri="{BB962C8B-B14F-4D97-AF65-F5344CB8AC3E}">
        <p14:creationId xmlns:p14="http://schemas.microsoft.com/office/powerpoint/2010/main" val="3767803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524" y="1617228"/>
            <a:ext cx="8856984" cy="4708525"/>
          </a:xfrm>
        </p:spPr>
        <p:txBody>
          <a:bodyPr/>
          <a:lstStyle/>
          <a:p>
            <a:pPr algn="just"/>
            <a:r>
              <a:rPr lang="pt-BR" sz="2800" dirty="0"/>
              <a:t>Estudo realizado</a:t>
            </a:r>
          </a:p>
          <a:p>
            <a:pPr lvl="1" algn="just"/>
            <a:r>
              <a:rPr lang="pt-BR" sz="2000" dirty="0"/>
              <a:t>Gravidade da disseminação de notícias falsas nas redes sociais e seu impacto exponencial na vida das pessoas</a:t>
            </a:r>
          </a:p>
          <a:p>
            <a:pPr algn="just"/>
            <a:r>
              <a:rPr lang="pt-BR" sz="2800" dirty="0"/>
              <a:t>Pesquisa publicada pela Poynter Institute (MANNARA, 2022), com o apoio do Google</a:t>
            </a:r>
          </a:p>
          <a:p>
            <a:pPr lvl="1" algn="just"/>
            <a:r>
              <a:rPr lang="pt-BR" sz="2400" dirty="0"/>
              <a:t>Quatro em cada dez brasileiros afirmam receber Fake News diariamente e que mais da metade dos 8,5 mil entrevistados provenientes de diferentes países acreditam receber informações enganosas online toda semana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1876700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524" y="1617228"/>
            <a:ext cx="8856984" cy="4708525"/>
          </a:xfrm>
        </p:spPr>
        <p:txBody>
          <a:bodyPr/>
          <a:lstStyle/>
          <a:p>
            <a:pPr algn="just"/>
            <a:r>
              <a:rPr lang="pt-BR" sz="2400" dirty="0"/>
              <a:t>Nesse contexto, a mesma pesquisa aponta que a taxa de pessoas que afirmam ter compartilhado informações falsas por engano é de 39%. Ou seja, parte significativa da população não faz uso de meios para validar as informações e notícias que recebem ou veem nas redes sociais</a:t>
            </a:r>
          </a:p>
          <a:p>
            <a:pPr lvl="1" algn="just"/>
            <a:r>
              <a:rPr lang="pt-BR" sz="2000" dirty="0"/>
              <a:t>Fato primordial que implica na disseminação de Fake News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32394345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524" y="1617228"/>
            <a:ext cx="8856984" cy="470852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Logo, o algoritmo desenvolvido mostra-se ser eficiente na identificação de notícias falsas, porém possui algumas limitações</a:t>
            </a:r>
          </a:p>
          <a:p>
            <a:pPr algn="just"/>
            <a:r>
              <a:rPr lang="pt-BR" dirty="0"/>
              <a:t>A primeira, se deve ao fato de o usuário ter que fazer o FTP do arquivo para poder inserir novas informações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36311090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524" y="1617228"/>
            <a:ext cx="8856984" cy="470852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segunda, se deve ao fato do arquivo base verdade ter que ser editado manualmente para poder inserir novas notícias reais</a:t>
            </a:r>
          </a:p>
          <a:p>
            <a:pPr algn="just"/>
            <a:r>
              <a:rPr lang="pt-BR" dirty="0"/>
              <a:t>A terceira, se deve ao fato de que tanto no arquivo do usuário, quanto no arquivo base verdade, não deve ser inserido palavras com caracteres especiais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3036158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524" y="1617228"/>
            <a:ext cx="8856984" cy="470852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 a quarta, se deve ao fato de que todo título da notícia inserido pelo usuário é validado em partes a cada vinte caracteres, totalizando cinco partes cada</a:t>
            </a:r>
          </a:p>
          <a:p>
            <a:pPr algn="just"/>
            <a:r>
              <a:rPr lang="pt-BR" dirty="0"/>
              <a:t>E para que a notícia seja considerada verdadeira é necessário que cada uma dessas parte esteja contida na base verdade, porém pode ser de forma independente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29253104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pt-BR" dirty="0"/>
              <a:t>A disseminação das Fake News tem grande impacto social, não só no Brasil, mas em todo o mundo, atuando fortemente nas redes sociais</a:t>
            </a:r>
          </a:p>
          <a:p>
            <a:r>
              <a:rPr lang="pt-BR" dirty="0"/>
              <a:t>Soma-se a essa problemática, a falta de iniciativa de grande parte da população em querer buscar, interpretar e verificar uma informação que é vista e compartilhada nas redes sociais, pois o meio social virtual acabou se tornando um ambiente fácil e rápido de se informar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227608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94CA44A-DB3A-F17F-A144-A1949F121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Conflito social</a:t>
            </a:r>
          </a:p>
          <a:p>
            <a:pPr lvl="1"/>
            <a:r>
              <a:rPr lang="pt-BR" dirty="0"/>
              <a:t>Propagação de Fake News nas redes sociais</a:t>
            </a:r>
          </a:p>
          <a:p>
            <a:pPr lvl="1"/>
            <a:r>
              <a:rPr lang="pt-BR" dirty="0"/>
              <a:t>Notícia se propaga de forma instantânea</a:t>
            </a:r>
          </a:p>
          <a:p>
            <a:pPr lvl="2"/>
            <a:r>
              <a:rPr lang="pt-BR" dirty="0"/>
              <a:t>Poder de influenciar pessoas</a:t>
            </a:r>
          </a:p>
          <a:p>
            <a:r>
              <a:rPr lang="pt-BR" dirty="0"/>
              <a:t>Páginas da internet e pessoas</a:t>
            </a:r>
          </a:p>
          <a:p>
            <a:pPr lvl="1"/>
            <a:r>
              <a:rPr lang="pt-BR" dirty="0"/>
              <a:t>Propagam notícias falsas com o objetivo de manipular grandes massas</a:t>
            </a:r>
          </a:p>
          <a:p>
            <a:r>
              <a:rPr lang="pt-BR" dirty="0"/>
              <a:t>Meio social virtual</a:t>
            </a:r>
          </a:p>
          <a:p>
            <a:pPr lvl="1"/>
            <a:r>
              <a:rPr lang="pt-BR" dirty="0"/>
              <a:t>Validação </a:t>
            </a:r>
          </a:p>
          <a:p>
            <a:pPr lvl="2"/>
            <a:r>
              <a:rPr lang="pt-BR" dirty="0"/>
              <a:t>Fatos manipulados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2775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TRABALHOS FUTUROS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pt-BR" dirty="0"/>
              <a:t>Com base no desenvolvimento do protótipo, nota-se que o mesmo pode ser melhorado fazendo uso de API e processamentos Batch, para capturar as informações do nicho de notícias, circuladas nas redes sociais, e retornar a validação em tempo real ao usuário que está navegando no aplicativo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809302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TRABALHOS FUTUROS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pt-BR" dirty="0"/>
              <a:t>Também, o uso do processamento em nuvem irá permitir a execução de rotinas para o consumo em tempo real de notícias advindas de fontes confiáveis, carregando assim mais informações na base verdade</a:t>
            </a:r>
          </a:p>
          <a:p>
            <a:r>
              <a:rPr lang="pt-BR" dirty="0"/>
              <a:t>Dessa forma, possibilitando o aprendizado e tomadas de decisões para o desenvolvimento futuro de uma inteligência artificial.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12901315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TRABALHOS FUTUROS</a:t>
            </a:r>
          </a:p>
        </p:txBody>
      </p:sp>
      <p:pic>
        <p:nvPicPr>
          <p:cNvPr id="7" name="Espaço Reservado para Conteúdo 6" descr="Diagrama&#10;&#10;Descrição gerada automaticamente">
            <a:extLst>
              <a:ext uri="{FF2B5EF4-FFF2-40B4-BE49-F238E27FC236}">
                <a16:creationId xmlns:a16="http://schemas.microsoft.com/office/drawing/2014/main" id="{4D948145-8DD5-2DEE-3E73-C18415123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10" y="1417638"/>
            <a:ext cx="4860379" cy="4860379"/>
          </a:xfrm>
        </p:spPr>
      </p:pic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712602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TRABALHOS FUTUROS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pic>
        <p:nvPicPr>
          <p:cNvPr id="9" name="Espaço Reservado para Conteúdo 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AD9A943-E033-A1B3-005A-192BC5956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15" y="1674936"/>
            <a:ext cx="2298340" cy="4525963"/>
          </a:xfrm>
        </p:spPr>
      </p:pic>
      <p:pic>
        <p:nvPicPr>
          <p:cNvPr id="11" name="WhatsApp Video 2023-07-04 at 11.34.25">
            <a:hlinkClick r:id="" action="ppaction://media"/>
            <a:extLst>
              <a:ext uri="{FF2B5EF4-FFF2-40B4-BE49-F238E27FC236}">
                <a16:creationId xmlns:a16="http://schemas.microsoft.com/office/drawing/2014/main" id="{1C57B3F8-4CE7-4B3D-F1A3-A2E258874D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7054" y="1417638"/>
            <a:ext cx="256783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547714"/>
          </a:xfrm>
        </p:spPr>
        <p:txBody>
          <a:bodyPr>
            <a:normAutofit/>
          </a:bodyPr>
          <a:lstStyle/>
          <a:p>
            <a:br>
              <a:rPr lang="pt-BR" sz="6000" dirty="0"/>
            </a:br>
            <a:r>
              <a:rPr lang="pt-BR" sz="6000" dirty="0"/>
              <a:t>OBRIGADO!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João Lucas Alves de Lima</a:t>
            </a:r>
          </a:p>
          <a:p>
            <a:r>
              <a:rPr lang="pt-BR" dirty="0">
                <a:solidFill>
                  <a:schemeClr val="tx1"/>
                </a:solidFill>
              </a:rPr>
              <a:t>joaolucasalves2808@gmail.com</a:t>
            </a:r>
          </a:p>
          <a:p>
            <a:r>
              <a:rPr lang="pt-BR" dirty="0">
                <a:solidFill>
                  <a:schemeClr val="tx1"/>
                </a:solidFill>
              </a:rPr>
              <a:t>(34)99644-7681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271900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0AF8854-ED14-D774-012A-DF070311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Legitimar um ponto de vista ou prejudicar uma pessoa ou grupo</a:t>
            </a:r>
          </a:p>
          <a:p>
            <a:r>
              <a:rPr lang="pt-BR" dirty="0"/>
              <a:t>Consequência da divulgação de Fake News</a:t>
            </a:r>
          </a:p>
          <a:p>
            <a:pPr lvl="1"/>
            <a:r>
              <a:rPr lang="pt-BR" dirty="0"/>
              <a:t>Linchamento de inocentes</a:t>
            </a:r>
          </a:p>
          <a:p>
            <a:pPr lvl="1"/>
            <a:r>
              <a:rPr lang="pt-BR" dirty="0"/>
              <a:t>Questões de saúde pública</a:t>
            </a:r>
          </a:p>
          <a:p>
            <a:pPr lvl="1"/>
            <a:r>
              <a:rPr lang="pt-BR" dirty="0"/>
              <a:t>Homofobia</a:t>
            </a:r>
          </a:p>
          <a:p>
            <a:pPr lvl="1"/>
            <a:r>
              <a:rPr lang="pt-BR" dirty="0"/>
              <a:t>Preconceito</a:t>
            </a:r>
          </a:p>
          <a:p>
            <a:pPr lvl="1"/>
            <a:r>
              <a:rPr lang="pt-BR" dirty="0"/>
              <a:t>Legitimação da violência</a:t>
            </a:r>
          </a:p>
          <a:p>
            <a:r>
              <a:rPr lang="pt-BR" dirty="0"/>
              <a:t>Amenizar a disseminação de Fake News</a:t>
            </a:r>
          </a:p>
          <a:p>
            <a:pPr lvl="1"/>
            <a:r>
              <a:rPr lang="pt-BR" dirty="0"/>
              <a:t>Impedir manipulação em escala</a:t>
            </a:r>
          </a:p>
        </p:txBody>
      </p:sp>
    </p:spTree>
    <p:extLst>
      <p:ext uri="{BB962C8B-B14F-4D97-AF65-F5344CB8AC3E}">
        <p14:creationId xmlns:p14="http://schemas.microsoft.com/office/powerpoint/2010/main" val="390768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LINGUAGEM NATURAL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Protótipo do projeto 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Desenvolvimento de um algoritmo na linguagem de programação Natural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Natural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Linguagem de programação de quarta geração, criada após o Cobol que foi desenvolvida e distribuída pela empresa Software AG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9930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44"/>
            <a:ext cx="8229600" cy="1143000"/>
          </a:xfrm>
        </p:spPr>
        <p:txBody>
          <a:bodyPr/>
          <a:lstStyle/>
          <a:p>
            <a:r>
              <a:rPr lang="pt-BR" dirty="0"/>
              <a:t>FUNDAMENTAÇÃO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84983"/>
            <a:ext cx="8640960" cy="505232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LINGUAGEM NATURAL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Ferramenta de desenvolvimento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 Natural, além de possuir a versão para MVS, objeto deste projeto, possui versões para UNIX, OS/2 e Windows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Trabalho de Conclusão de Curso - Universidade de Uberaba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16" y="-27384"/>
            <a:ext cx="9144000" cy="332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VALIDAÇÃO DE FAKE NEWS DAS REDES SOCIAIS UTILIZANDO 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4028480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4094</Words>
  <Application>Microsoft Office PowerPoint</Application>
  <PresentationFormat>Apresentação na tela (4:3)</PresentationFormat>
  <Paragraphs>368</Paragraphs>
  <Slides>64</Slides>
  <Notes>18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7" baseType="lpstr">
      <vt:lpstr>Arial</vt:lpstr>
      <vt:lpstr>Calibri</vt:lpstr>
      <vt:lpstr>Tema do Office</vt:lpstr>
      <vt:lpstr>Validação de Fake News das Redes Sociais Utilizando Manipulação de Arquivos</vt:lpstr>
      <vt:lpstr>SUMÁRIO</vt:lpstr>
      <vt:lpstr>INTRODUÇÃO</vt:lpstr>
      <vt:lpstr>INTRODUÇÃO</vt:lpstr>
      <vt:lpstr>OBJETIVO</vt:lpstr>
      <vt:lpstr>JUSTIFICATIVA</vt:lpstr>
      <vt:lpstr>JUSTIFICATIVA</vt:lpstr>
      <vt:lpstr>FUNDAMENTAÇÃO TEÓRICA</vt:lpstr>
      <vt:lpstr>FUNDAMENTAÇÃO TEÓRICA</vt:lpstr>
      <vt:lpstr>FUNDAMENTAÇÃO TEÓRICA</vt:lpstr>
      <vt:lpstr>FUNDAMENTAÇÃO TEÓRICA</vt:lpstr>
      <vt:lpstr>FUNDAMENTAÇÃO TEÓRICA</vt:lpstr>
      <vt:lpstr>FUNDAMENTAÇÃO TEÓRICA</vt:lpstr>
      <vt:lpstr>FUNDAMENTAÇÃO TEÓRICA</vt:lpstr>
      <vt:lpstr>FUNDAMENTAÇÃO TEÓRICA</vt:lpstr>
      <vt:lpstr>FUNDAMENTAÇÃO TEÓRICA</vt:lpstr>
      <vt:lpstr>FUNDAMENTAÇÃO TEÓRICA</vt:lpstr>
      <vt:lpstr>FUNDAMENTAÇÃO TEÓRICA</vt:lpstr>
      <vt:lpstr>FUNDAMENTAÇÃO TEÓRICA</vt:lpstr>
      <vt:lpstr>DESENVOLVIMENTO</vt:lpstr>
      <vt:lpstr>DESENVOLVIMENTO</vt:lpstr>
      <vt:lpstr>DESENVOLVIMENTO</vt:lpstr>
      <vt:lpstr>DESENVOLVIMENTO</vt:lpstr>
      <vt:lpstr>DESENVOLVIMENTO</vt:lpstr>
      <vt:lpstr>DESENVOLVIMENTO</vt:lpstr>
      <vt:lpstr>DESENVOLVIMENTO</vt:lpstr>
      <vt:lpstr>DESENVOLVIMENTO</vt:lpstr>
      <vt:lpstr>DESENVOLVIMENTO</vt:lpstr>
      <vt:lpstr>DESENVOLVIMENTO</vt:lpstr>
      <vt:lpstr>DESENVOLVIMENTO</vt:lpstr>
      <vt:lpstr>DESENVOLVIMENTO</vt:lpstr>
      <vt:lpstr>DESENVOLVIMENTO</vt:lpstr>
      <vt:lpstr>DESENVOLVIMENTO</vt:lpstr>
      <vt:lpstr>DESENVOLVIMENTO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DISCUSSÃO</vt:lpstr>
      <vt:lpstr>CONCLUSÃO</vt:lpstr>
      <vt:lpstr>TRABALHOS FUTUROS</vt:lpstr>
      <vt:lpstr>TRABALHOS FUTUROS</vt:lpstr>
      <vt:lpstr>TRABALHOS FUTUROS</vt:lpstr>
      <vt:lpstr>TRABALHOS FUTUROS</vt:lpstr>
      <vt:lpstr>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&lt;TITULO DO TRABALHO&gt;</dc:title>
  <dc:creator>LUCIENE</dc:creator>
  <cp:lastModifiedBy>Joao Alves Lima</cp:lastModifiedBy>
  <cp:revision>106</cp:revision>
  <dcterms:created xsi:type="dcterms:W3CDTF">2012-06-23T03:46:30Z</dcterms:created>
  <dcterms:modified xsi:type="dcterms:W3CDTF">2023-07-06T12:09:39Z</dcterms:modified>
</cp:coreProperties>
</file>