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Light" panose="020F0502020204030203" pitchFamily="34" charset="0"/>
      <p:regular r:id="rId29"/>
      <p:bold r:id="rId30"/>
      <p:italic r:id="rId31"/>
      <p:boldItalic r:id="rId32"/>
    </p:embeddedFont>
    <p:embeddedFont>
      <p:font typeface="Poppins" panose="020B0502040204020203" pitchFamily="2" charset="0"/>
      <p:regular r:id="rId33"/>
      <p:bold r:id="rId34"/>
      <p:italic r:id="rId35"/>
      <p:boldItalic r:id="rId36"/>
    </p:embeddedFont>
    <p:embeddedFont>
      <p:font typeface="Poppins Light" panose="00000400000000000000" pitchFamily="2" charset="0"/>
      <p:regular r:id="rId37"/>
      <p:bold r:id="rId38"/>
      <p:italic r:id="rId39"/>
      <p:boldItalic r:id="rId40"/>
    </p:embeddedFont>
    <p:embeddedFont>
      <p:font typeface="Poppins SemiBold" panose="000007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C14D5E-600B-4FC1-86A3-C5A5D5A476BC}">
  <a:tblStyle styleId="{1CC14D5E-600B-4FC1-86A3-C5A5D5A476B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5276" y="1408807"/>
            <a:ext cx="115814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UNIUBE</a:t>
            </a:r>
            <a:r>
              <a:rPr lang="en-US" sz="2100" b="1" i="0" u="none" strike="noStrike" cap="none" dirty="0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 - ADS 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305276" y="2237482"/>
            <a:ext cx="11581447" cy="7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D97706"/>
                </a:solidFill>
                <a:latin typeface="Poppins"/>
                <a:ea typeface="Poppins"/>
                <a:cs typeface="Poppins"/>
                <a:sym typeface="Poppins"/>
              </a:rPr>
              <a:t>HEAR-OH!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05276" y="3277492"/>
            <a:ext cx="1158144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BBF24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Acessibilidade em Jogos Digitais através de Áudio Espacial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81025" y="4496692"/>
            <a:ext cx="110299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Alunos:</a:t>
            </a: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Natã Rodrigues de Oliveira | Pedro Augusto Caixeta Fernandes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81025" y="4972942"/>
            <a:ext cx="110299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Orientador:</a:t>
            </a: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Prof. Paulo Sérgio Caetano de Oliveira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>
            <a:off x="581025" y="3676650"/>
            <a:ext cx="11029950" cy="19050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520362" y="3438525"/>
            <a:ext cx="254781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Planejamento</a:t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1722834" y="4010025"/>
            <a:ext cx="142875" cy="142875"/>
          </a:xfrm>
          <a:prstGeom prst="roundRect">
            <a:avLst>
              <a:gd name="adj" fmla="val 50000"/>
            </a:avLst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581025" y="4343400"/>
            <a:ext cx="242649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Requisitos e Casos de Uso.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3388131" y="3438525"/>
            <a:ext cx="254781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Engine</a:t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4590603" y="4010025"/>
            <a:ext cx="142875" cy="142875"/>
          </a:xfrm>
          <a:prstGeom prst="roundRect">
            <a:avLst>
              <a:gd name="adj" fmla="val 50000"/>
            </a:avLst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3448794" y="4343400"/>
            <a:ext cx="242649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Motor de Áudio e Matriz.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6255900" y="3438525"/>
            <a:ext cx="254781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Design</a:t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458372" y="4010025"/>
            <a:ext cx="142875" cy="142875"/>
          </a:xfrm>
          <a:prstGeom prst="roundRect">
            <a:avLst>
              <a:gd name="adj" fmla="val 50000"/>
            </a:avLst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6316563" y="4343400"/>
            <a:ext cx="242649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Tailwind.</a:t>
            </a:r>
            <a:endParaRPr dirty="0"/>
          </a:p>
        </p:txBody>
      </p:sp>
      <p:sp>
        <p:nvSpPr>
          <p:cNvPr id="216" name="Google Shape;216;p22"/>
          <p:cNvSpPr txBox="1"/>
          <p:nvPr/>
        </p:nvSpPr>
        <p:spPr>
          <a:xfrm>
            <a:off x="9123670" y="3438525"/>
            <a:ext cx="254781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Testes</a:t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10326141" y="4010025"/>
            <a:ext cx="142875" cy="142875"/>
          </a:xfrm>
          <a:prstGeom prst="roundRect">
            <a:avLst>
              <a:gd name="adj" fmla="val 50000"/>
            </a:avLst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9184332" y="4343400"/>
            <a:ext cx="242649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Validação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Usabilidade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219" name="Google Shape;219;p22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METODOLOGIA: ABORDAGEM ÁGIL</a:t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528887"/>
            <a:ext cx="52768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528887"/>
            <a:ext cx="52768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/>
        </p:nvSpPr>
        <p:spPr>
          <a:xfrm>
            <a:off x="876300" y="282416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 React + Vite</a:t>
            </a: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876300" y="3414712"/>
            <a:ext cx="4686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Performance e controle de estados reativos.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876300" y="389096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3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Tailwind CSS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876300" y="4481512"/>
            <a:ext cx="4686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Estilização responsiva e minimalista.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6629400" y="282416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3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Web Audio API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6629400" y="3414712"/>
            <a:ext cx="4686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Motor principal para processamento sonoro 3D.</a:t>
            </a:r>
            <a:endParaRPr/>
          </a:p>
        </p:txBody>
      </p:sp>
      <p:pic>
        <p:nvPicPr>
          <p:cNvPr id="236" name="Google Shape;236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300" y="2881312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" y="3948112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29400" y="2881312"/>
            <a:ext cx="33337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FERRAMENTAS E TECNOLOGIAS</a:t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581025" y="2081212"/>
            <a:ext cx="554069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Contraste e Foco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581025" y="2671762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Interface rústica e temática (RPG) com alto contraste para usuários com visão parcial.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856464" y="3386137"/>
            <a:ext cx="114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dirty="0"/>
          </a:p>
        </p:txBody>
      </p:sp>
      <p:sp>
        <p:nvSpPr>
          <p:cNvPr id="254" name="Google Shape;254;p24"/>
          <p:cNvSpPr txBox="1"/>
          <p:nvPr/>
        </p:nvSpPr>
        <p:spPr>
          <a:xfrm>
            <a:off x="970764" y="3325010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Navegação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via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teclado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Setas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dirty="0"/>
          </a:p>
        </p:txBody>
      </p:sp>
      <p:sp>
        <p:nvSpPr>
          <p:cNvPr id="255" name="Google Shape;255;p24"/>
          <p:cNvSpPr txBox="1"/>
          <p:nvPr/>
        </p:nvSpPr>
        <p:spPr>
          <a:xfrm>
            <a:off x="847724" y="3753635"/>
            <a:ext cx="12303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dirty="0"/>
          </a:p>
        </p:txBody>
      </p:sp>
      <p:sp>
        <p:nvSpPr>
          <p:cNvPr id="256" name="Google Shape;256;p24"/>
          <p:cNvSpPr txBox="1"/>
          <p:nvPr/>
        </p:nvSpPr>
        <p:spPr>
          <a:xfrm>
            <a:off x="962025" y="3692508"/>
            <a:ext cx="4895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Modos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História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e Infinito.</a:t>
            </a:r>
            <a:endParaRPr dirty="0"/>
          </a:p>
        </p:txBody>
      </p:sp>
      <p:sp>
        <p:nvSpPr>
          <p:cNvPr id="257" name="Google Shape;257;p24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RESULTADOS: INTERFACE DE MENU</a:t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E2952BE-EB39-3D73-F47F-829E6A7CD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025" y="3165492"/>
            <a:ext cx="7488024" cy="35037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/>
          <p:nvPr/>
        </p:nvSpPr>
        <p:spPr>
          <a:xfrm>
            <a:off x="6334125" y="2081212"/>
            <a:ext cx="554069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Tutorial Auditivo</a:t>
            </a:r>
            <a:endParaRPr/>
          </a:p>
        </p:txBody>
      </p:sp>
      <p:sp>
        <p:nvSpPr>
          <p:cNvPr id="267" name="Google Shape;267;p25"/>
          <p:cNvSpPr txBox="1"/>
          <p:nvPr/>
        </p:nvSpPr>
        <p:spPr>
          <a:xfrm>
            <a:off x="6334125" y="2671762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Fundamental para apresentar os estímulos sonoros antes da partida.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6334125" y="3433762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O usuário aprende a diferenciar o som do Troféu (Objetivo) e dos Cristais (Progresso) através de bipes espaciais.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RESULTADOS: ETAPA DE CALIBRAÇÃO</a:t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B498F1-740D-7DE8-8930-F980C88F6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1805076"/>
            <a:ext cx="6096001" cy="28763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433762"/>
            <a:ext cx="4537730" cy="4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 txBox="1"/>
          <p:nvPr/>
        </p:nvSpPr>
        <p:spPr>
          <a:xfrm>
            <a:off x="581025" y="2081212"/>
            <a:ext cx="554069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Exploração Sonora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581025" y="2671762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O jogador move-se por coordenadas (X, Y). A intensidade e direção do som mudam conforme o movimento.</a:t>
            </a:r>
            <a:endParaRPr/>
          </a:p>
        </p:txBody>
      </p:sp>
      <p:pic>
        <p:nvPicPr>
          <p:cNvPr id="281" name="Google Shape;281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576637"/>
            <a:ext cx="4953000" cy="16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6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RESULTADOS: GAMEPLAY EM MATRIZ</a:t>
            </a:r>
            <a:endParaRPr/>
          </a:p>
        </p:txBody>
      </p:sp>
      <p:sp>
        <p:nvSpPr>
          <p:cNvPr id="283" name="Google Shape;283;p26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675847-2FB4-7666-2684-5A35DA388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5" y="1704975"/>
            <a:ext cx="6095998" cy="28778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838325"/>
            <a:ext cx="110299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8"/>
          <p:cNvSpPr txBox="1"/>
          <p:nvPr/>
        </p:nvSpPr>
        <p:spPr>
          <a:xfrm>
            <a:off x="962025" y="2219325"/>
            <a:ext cx="1078134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Objetivo Alcançado.</a:t>
            </a:r>
            <a:endParaRPr/>
          </a:p>
        </p:txBody>
      </p:sp>
      <p:sp>
        <p:nvSpPr>
          <p:cNvPr id="300" name="Google Shape;300;p28"/>
          <p:cNvSpPr txBox="1"/>
          <p:nvPr/>
        </p:nvSpPr>
        <p:spPr>
          <a:xfrm>
            <a:off x="962025" y="3009900"/>
            <a:ext cx="102679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 Hear-Oh! provou ser uma solução viável para a inclusão digital através do som espacial, eliminando a dependência de elementos gráficos e proporcionando diversão autônoma.</a:t>
            </a:r>
            <a:endParaRPr/>
          </a:p>
        </p:txBody>
      </p:sp>
      <p:sp>
        <p:nvSpPr>
          <p:cNvPr id="305" name="Google Shape;305;p28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CONCLUSÃO E CONSIDERAÇÕES</a:t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2" name="Google Shape;312;p29"/>
          <p:cNvGraphicFramePr/>
          <p:nvPr>
            <p:extLst>
              <p:ext uri="{D42A27DB-BD31-4B8C-83A1-F6EECF244321}">
                <p14:modId xmlns:p14="http://schemas.microsoft.com/office/powerpoint/2010/main" val="854768099"/>
              </p:ext>
            </p:extLst>
          </p:nvPr>
        </p:nvGraphicFramePr>
        <p:xfrm>
          <a:off x="581024" y="1271096"/>
          <a:ext cx="11029950" cy="1866900"/>
        </p:xfrm>
        <a:graphic>
          <a:graphicData uri="http://schemas.openxmlformats.org/drawingml/2006/table">
            <a:tbl>
              <a:tblPr firstRow="1" bandRow="1">
                <a:noFill/>
                <a:tableStyleId>{1CC14D5E-600B-4FC1-86A3-C5A5D5A476BC}</a:tableStyleId>
              </a:tblPr>
              <a:tblGrid>
                <a:gridCol w="45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Autor / Obra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77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Tema Central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7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ANDRADE, Luiz Henrique (2021)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Acessibilidade em Jogos: Um Mapeamento Sistemático.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CARVALHO, Murilo Ignácio (2022)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Acessibilidade em jogos digitais voltados a deficientes visuais: uma adaptação do jogo Pong.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YANAZE</a:t>
                      </a:r>
                      <a:r>
                        <a:rPr lang="en-US" sz="135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Leandro Key (2024)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Acessibilidade em jogos digitais educacionais no contexto da educação básica.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9" name="Google Shape;319;p29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REFERÊNCIAS PRINCIPAIS</a:t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0FDA783-F3D3-78CA-E5B5-D8E0D8B7F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58395"/>
              </p:ext>
            </p:extLst>
          </p:nvPr>
        </p:nvGraphicFramePr>
        <p:xfrm>
          <a:off x="581024" y="3720005"/>
          <a:ext cx="11029950" cy="889000"/>
        </p:xfrm>
        <a:graphic>
          <a:graphicData uri="http://schemas.openxmlformats.org/drawingml/2006/table">
            <a:tbl>
              <a:tblPr firstRow="1" bandRow="1">
                <a:tableStyleId>{1CC14D5E-600B-4FC1-86A3-C5A5D5A476BC}</a:tableStyleId>
              </a:tblPr>
              <a:tblGrid>
                <a:gridCol w="11029950">
                  <a:extLst>
                    <a:ext uri="{9D8B030D-6E8A-4147-A177-3AD203B41FA5}">
                      <a16:colId xmlns:a16="http://schemas.microsoft.com/office/drawing/2014/main" val="174861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Referências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91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https://</a:t>
                      </a:r>
                      <a:r>
                        <a:rPr lang="pt-BR" dirty="0" err="1"/>
                        <a:t>agenciadenoticias.ibge.gov.br</a:t>
                      </a:r>
                      <a:r>
                        <a:rPr lang="pt-BR" dirty="0"/>
                        <a:t>/agencia-noticias/2012-agencia-de-noticias/noticias/43463-censo-2022-brasil-tem-14-4-milhoes-de-pessoas-com-deficiencia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040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70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 txBox="1"/>
          <p:nvPr/>
        </p:nvSpPr>
        <p:spPr>
          <a:xfrm>
            <a:off x="305276" y="1985962"/>
            <a:ext cx="11581447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Dúvidas?</a:t>
            </a:r>
            <a:endParaRPr/>
          </a:p>
        </p:txBody>
      </p:sp>
      <p:sp>
        <p:nvSpPr>
          <p:cNvPr id="327" name="Google Shape;327;p30"/>
          <p:cNvSpPr txBox="1"/>
          <p:nvPr/>
        </p:nvSpPr>
        <p:spPr>
          <a:xfrm>
            <a:off x="305276" y="3014662"/>
            <a:ext cx="1158144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Obrigado pela Atenção!</a:t>
            </a:r>
            <a:endParaRPr/>
          </a:p>
        </p:txBody>
      </p:sp>
      <p:sp>
        <p:nvSpPr>
          <p:cNvPr id="328" name="Google Shape;328;p30"/>
          <p:cNvSpPr txBox="1"/>
          <p:nvPr/>
        </p:nvSpPr>
        <p:spPr>
          <a:xfrm>
            <a:off x="581025" y="3729037"/>
            <a:ext cx="110299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Natã Rodrigues | Pedro Augusto</a:t>
            </a:r>
            <a:endParaRPr/>
          </a:p>
        </p:txBody>
      </p:sp>
      <p:sp>
        <p:nvSpPr>
          <p:cNvPr id="329" name="Google Shape;329;p30"/>
          <p:cNvSpPr txBox="1"/>
          <p:nvPr/>
        </p:nvSpPr>
        <p:spPr>
          <a:xfrm>
            <a:off x="581025" y="4395787"/>
            <a:ext cx="110299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Análise e Desenvolvimento de Sistemas - 2026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/>
          <p:nvPr/>
        </p:nvSpPr>
        <p:spPr>
          <a:xfrm>
            <a:off x="581025" y="3124200"/>
            <a:ext cx="1102995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1"/>
          <p:cNvSpPr/>
          <p:nvPr/>
        </p:nvSpPr>
        <p:spPr>
          <a:xfrm>
            <a:off x="581025" y="3886200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/>
          <p:nvPr/>
        </p:nvSpPr>
        <p:spPr>
          <a:xfrm>
            <a:off x="581025" y="3886200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2670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/>
        </p:nvSpPr>
        <p:spPr>
          <a:xfrm>
            <a:off x="1676400" y="3274218"/>
            <a:ext cx="993457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https://i.ytimg.com/vi/sO76gjNPD5E/maxresdefault.jpg</a:t>
            </a:r>
            <a:endParaRPr/>
          </a:p>
        </p:txBody>
      </p:sp>
      <p:sp>
        <p:nvSpPr>
          <p:cNvPr id="340" name="Google Shape;340;p31"/>
          <p:cNvSpPr txBox="1"/>
          <p:nvPr/>
        </p:nvSpPr>
        <p:spPr>
          <a:xfrm>
            <a:off x="1676400" y="3507581"/>
            <a:ext cx="99345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access-ability.uk</a:t>
            </a:r>
            <a:endParaRPr/>
          </a:p>
        </p:txBody>
      </p:sp>
      <p:pic>
        <p:nvPicPr>
          <p:cNvPr id="341" name="Google Shape;341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403860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 txBox="1"/>
          <p:nvPr/>
        </p:nvSpPr>
        <p:spPr>
          <a:xfrm>
            <a:off x="1676400" y="4045743"/>
            <a:ext cx="993457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https://images.splitshire.com/full/The-Neon-Sound-Wave-in-a-Cosmic-Landscape_gG2yl.png</a:t>
            </a:r>
            <a:endParaRPr/>
          </a:p>
        </p:txBody>
      </p:sp>
      <p:sp>
        <p:nvSpPr>
          <p:cNvPr id="343" name="Google Shape;343;p31"/>
          <p:cNvSpPr txBox="1"/>
          <p:nvPr/>
        </p:nvSpPr>
        <p:spPr>
          <a:xfrm>
            <a:off x="1676400" y="4279106"/>
            <a:ext cx="99345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www.splitshire.com</a:t>
            </a: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IMAGE SOURCES</a:t>
            </a:r>
            <a:endParaRPr/>
          </a:p>
        </p:txBody>
      </p:sp>
      <p:sp>
        <p:nvSpPr>
          <p:cNvPr id="345" name="Google Shape;345;p31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528887"/>
            <a:ext cx="52768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528887"/>
            <a:ext cx="52768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76300" y="282416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01. Contextualização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76300" y="3414712"/>
            <a:ext cx="4686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Introdução, Problema e Objetivos.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76300" y="389096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02. Fundamentação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876300" y="4481512"/>
            <a:ext cx="4686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Referencial Teórico e Conceitos.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6629400" y="282416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03. Execução Técnica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629400" y="3414712"/>
            <a:ext cx="4686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Metodologia, Ferramentas e Design.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629400" y="389096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04. Resultados e Fechamento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6629400" y="4481512"/>
            <a:ext cx="46863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Demonstração, Conclusão e Referências.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ROTEIRO DA APRESENTAÇÃO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81212"/>
            <a:ext cx="527685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890962"/>
            <a:ext cx="527685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581025" y="2271712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O mercado de jogos digitais é um dos setores que mais cresce no mundo, movimentando bilhões anualmente.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581025" y="3033712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Entretanto, a </a:t>
            </a:r>
            <a:r>
              <a:rPr lang="en-US" sz="1500" b="1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priorização excessiva da jogabilidade visual</a:t>
            </a: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cria uma barreira de exclusão para milhões de pessoas.</a:t>
            </a:r>
            <a:endParaRPr/>
          </a:p>
        </p:txBody>
      </p:sp>
      <p:pic>
        <p:nvPicPr>
          <p:cNvPr id="116" name="Google Shape;11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3650" y="2090737"/>
            <a:ext cx="525780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771525" y="4271962"/>
            <a:ext cx="4895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"O entretenimento deve ser universal, independente da capacidade sensorial do usuário."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INTRODUÇÃO E CONTEXTUALIZAÇÃO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581025" y="2833687"/>
            <a:ext cx="5276850" cy="126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0" b="1" dirty="0" err="1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-US" sz="8250" b="1" i="0" u="none" strike="noStrike" cap="none" dirty="0" err="1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,9M</a:t>
            </a:r>
            <a:endParaRPr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581025" y="4071937"/>
            <a:ext cx="52768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Brasileiros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deficiência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visual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severa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(IBGE)</a:t>
            </a:r>
            <a:endParaRPr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6334125" y="2833687"/>
            <a:ext cx="554069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Como democratizar o acesso?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334125" y="3424237"/>
            <a:ext cx="52768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indústria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foca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gráficos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4K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realismo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visual, mas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esquece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que o </a:t>
            </a:r>
            <a:r>
              <a:rPr lang="en-US" sz="1500" b="1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áudio</a:t>
            </a:r>
            <a:r>
              <a:rPr lang="en-US" sz="1500" b="1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pode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ser o motor principal da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jogabilidade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29" name="Google Shape;129;p16"/>
          <p:cNvSpPr txBox="1"/>
          <p:nvPr/>
        </p:nvSpPr>
        <p:spPr>
          <a:xfrm>
            <a:off x="6334124" y="4357686"/>
            <a:ext cx="534568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1500" b="1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pergunta</a:t>
            </a:r>
            <a:r>
              <a:rPr lang="en-US" sz="1500" b="1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central: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Como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jogo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não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dependa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estímulos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visuais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para ser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divertido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entreter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dirty="0"/>
          </a:p>
        </p:txBody>
      </p:sp>
      <p:sp>
        <p:nvSpPr>
          <p:cNvPr id="130" name="Google Shape;130;p16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 PROBLEMA DE PESQUISA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566987"/>
            <a:ext cx="52768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566987"/>
            <a:ext cx="52768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876300" y="356711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Inclusão Social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876300" y="4157662"/>
            <a:ext cx="46863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Permite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deficiência</a:t>
            </a:r>
            <a:r>
              <a:rPr lang="en-US" sz="1500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1500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visuais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consumam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entretenimento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digital de forma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autônoma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6629400" y="3567112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Inovação Técnica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6629400" y="4157662"/>
            <a:ext cx="4686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Uso de Web Audio API para mapeamento cartesiano sonoro.</a:t>
            </a:r>
            <a:endParaRPr/>
          </a:p>
        </p:txBody>
      </p:sp>
      <p:pic>
        <p:nvPicPr>
          <p:cNvPr id="143" name="Google Shape;14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300" y="2909887"/>
            <a:ext cx="5334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9400" y="2909887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JUSTIFICATIVA E RELEVÂNCIA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838325"/>
            <a:ext cx="11029950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962025" y="2257425"/>
            <a:ext cx="1078134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Objetivo Geral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962025" y="2847975"/>
            <a:ext cx="102679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Desenvolver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aplicação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web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focada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acessibilidade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utilizando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áudio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espacial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navegação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interação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962025" y="4000500"/>
            <a:ext cx="1078134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Objetivos Específicos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962025" y="4552950"/>
            <a:ext cx="102679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Implementar motor de movimentação em matriz 10x10.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962025" y="4838700"/>
            <a:ext cx="102679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Criar tutorial auditivo (etapa de sintonização).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962025" y="5124450"/>
            <a:ext cx="102679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Validar o feedback tátil e sonoro em tempo real.</a:t>
            </a:r>
            <a:endParaRPr/>
          </a:p>
        </p:txBody>
      </p:sp>
      <p:pic>
        <p:nvPicPr>
          <p:cNvPr id="160" name="Google Shape;160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605337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4891087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5176837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OBJETIVOS DO PROJETO</a:t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581025" y="2833687"/>
            <a:ext cx="554069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Design Inclusivo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581025" y="3424237"/>
            <a:ext cx="5276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Yanaze (2024) destaca que interfaces complexas e falta de personalização são barreiras críticas.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581025" y="4186237"/>
            <a:ext cx="52768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Andrade (2021)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aponta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urgência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diretrizes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considerem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quatro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dimensões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deficiência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REFERENCIAL TEÓRICO: ACESSIBILIDADE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6955" y="1519237"/>
            <a:ext cx="661794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6480" y="1528762"/>
            <a:ext cx="659889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2286000" y="4110037"/>
            <a:ext cx="7620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E5E7EB"/>
                </a:solidFill>
                <a:latin typeface="Lato Light"/>
                <a:ea typeface="Lato Light"/>
                <a:cs typeface="Lato Light"/>
                <a:sym typeface="Lato Light"/>
              </a:rPr>
              <a:t>"O jogador com deficiência visual pode escolher o modo 'somente áudio', no qual o feedback garante uma experiência próxima à do vidente."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2286000" y="5786437"/>
            <a:ext cx="7620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— </a:t>
            </a:r>
            <a:r>
              <a:rPr lang="en-US" sz="1500" b="0" i="0" u="none" strike="noStrike" cap="none" dirty="0" err="1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Mapeamento</a:t>
            </a:r>
            <a:r>
              <a:rPr lang="en-US" sz="1500" b="0" i="0" u="none" strike="noStrike" cap="none" dirty="0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Sistemático</a:t>
            </a:r>
            <a:r>
              <a:rPr lang="en-US" sz="1500" b="0" i="0" u="none" strike="noStrike" cap="none" dirty="0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D97706"/>
                </a:solidFill>
                <a:latin typeface="Lato"/>
                <a:ea typeface="Lato"/>
                <a:cs typeface="Lato"/>
                <a:sym typeface="Lato"/>
              </a:rPr>
              <a:t>SBGames</a:t>
            </a:r>
            <a:endParaRPr dirty="0"/>
          </a:p>
        </p:txBody>
      </p:sp>
      <p:sp>
        <p:nvSpPr>
          <p:cNvPr id="186" name="Google Shape;186;p20"/>
          <p:cNvSpPr txBox="1"/>
          <p:nvPr/>
        </p:nvSpPr>
        <p:spPr>
          <a:xfrm>
            <a:off x="771525" y="581025"/>
            <a:ext cx="1138142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REFERENCIAL TEÓRICO: AUDIOGAMES</a:t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05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2316097"/>
            <a:ext cx="527685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787717" y="2498249"/>
            <a:ext cx="492061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rgbClr val="FBBF24"/>
                </a:solidFill>
                <a:latin typeface="Poppins"/>
                <a:ea typeface="Poppins"/>
                <a:cs typeface="Poppins"/>
                <a:sym typeface="Poppins"/>
              </a:rPr>
              <a:t>Eficácia</a:t>
            </a:r>
            <a:endParaRPr dirty="0"/>
          </a:p>
        </p:txBody>
      </p:sp>
      <p:sp>
        <p:nvSpPr>
          <p:cNvPr id="198" name="Google Shape;198;p21"/>
          <p:cNvSpPr txBox="1"/>
          <p:nvPr/>
        </p:nvSpPr>
        <p:spPr>
          <a:xfrm>
            <a:off x="771525" y="3081553"/>
            <a:ext cx="4686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uso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de timbres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positivos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negativos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cria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ambiente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desafiador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1500" b="0" i="0" u="none" strike="noStrike" cap="none" dirty="0" err="1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imersivo</a:t>
            </a:r>
            <a:r>
              <a:rPr lang="en-US" sz="1500" b="0" i="0" u="none" strike="noStrike" cap="none" dirty="0">
                <a:solidFill>
                  <a:srgbClr val="E5E7E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99" name="Google Shape;199;p21"/>
          <p:cNvSpPr txBox="1"/>
          <p:nvPr/>
        </p:nvSpPr>
        <p:spPr>
          <a:xfrm>
            <a:off x="771525" y="581025"/>
            <a:ext cx="1138142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 dirty="0" err="1">
                <a:solidFill>
                  <a:srgbClr val="F9FAF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GAMIFICAÇÃO</a:t>
            </a:r>
            <a:endParaRPr dirty="0"/>
          </a:p>
        </p:txBody>
      </p:sp>
      <p:sp>
        <p:nvSpPr>
          <p:cNvPr id="200" name="Google Shape;200;p21"/>
          <p:cNvSpPr/>
          <p:nvPr/>
        </p:nvSpPr>
        <p:spPr>
          <a:xfrm>
            <a:off x="581025" y="581025"/>
            <a:ext cx="57150" cy="5429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Widescreen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Lato Light</vt:lpstr>
      <vt:lpstr>Poppins SemiBold</vt:lpstr>
      <vt:lpstr>Poppins Light</vt:lpstr>
      <vt:lpstr>Lato</vt:lpstr>
      <vt:lpstr>Calibri</vt:lpstr>
      <vt:lpstr>Poppins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Raul Sergio Reis Rezende</dc:creator>
  <cp:lastModifiedBy>Raul Sergio Reis Rezende</cp:lastModifiedBy>
  <cp:revision>2</cp:revision>
  <dcterms:modified xsi:type="dcterms:W3CDTF">2026-07-04T00:14:35Z</dcterms:modified>
</cp:coreProperties>
</file>