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6" r:id="rId3"/>
    <p:sldId id="282" r:id="rId4"/>
    <p:sldId id="257" r:id="rId5"/>
    <p:sldId id="294" r:id="rId6"/>
    <p:sldId id="286" r:id="rId7"/>
    <p:sldId id="292" r:id="rId8"/>
    <p:sldId id="291" r:id="rId9"/>
    <p:sldId id="290" r:id="rId10"/>
    <p:sldId id="287" r:id="rId11"/>
    <p:sldId id="288" r:id="rId12"/>
    <p:sldId id="289" r:id="rId13"/>
    <p:sldId id="293" r:id="rId14"/>
    <p:sldId id="301" r:id="rId15"/>
    <p:sldId id="300" r:id="rId16"/>
    <p:sldId id="297" r:id="rId17"/>
    <p:sldId id="263" r:id="rId18"/>
    <p:sldId id="302" r:id="rId19"/>
    <p:sldId id="295" r:id="rId20"/>
    <p:sldId id="296" r:id="rId21"/>
    <p:sldId id="266" r:id="rId22"/>
    <p:sldId id="280" r:id="rId23"/>
    <p:sldId id="284" r:id="rId24"/>
    <p:sldId id="278" r:id="rId25"/>
    <p:sldId id="303" r:id="rId26"/>
    <p:sldId id="304" r:id="rId27"/>
    <p:sldId id="279" r:id="rId28"/>
    <p:sldId id="276" r:id="rId29"/>
    <p:sldId id="274" r:id="rId30"/>
    <p:sldId id="273" r:id="rId31"/>
    <p:sldId id="275" r:id="rId32"/>
    <p:sldId id="272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B025-CCAD-4C99-A658-16839F18A23B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B61E-4214-4F88-A49C-F31FED73F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14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B025-CCAD-4C99-A658-16839F18A23B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B61E-4214-4F88-A49C-F31FED73F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10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B025-CCAD-4C99-A658-16839F18A23B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B61E-4214-4F88-A49C-F31FED73F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28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B025-CCAD-4C99-A658-16839F18A23B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B61E-4214-4F88-A49C-F31FED73F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70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B025-CCAD-4C99-A658-16839F18A23B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B61E-4214-4F88-A49C-F31FED73F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05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B025-CCAD-4C99-A658-16839F18A23B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B61E-4214-4F88-A49C-F31FED73F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22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B025-CCAD-4C99-A658-16839F18A23B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B61E-4214-4F88-A49C-F31FED73F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41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B025-CCAD-4C99-A658-16839F18A23B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B61E-4214-4F88-A49C-F31FED73F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94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B025-CCAD-4C99-A658-16839F18A23B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B61E-4214-4F88-A49C-F31FED73F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94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B025-CCAD-4C99-A658-16839F18A23B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B61E-4214-4F88-A49C-F31FED73F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23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B025-CCAD-4C99-A658-16839F18A23B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B61E-4214-4F88-A49C-F31FED73F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14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B025-CCAD-4C99-A658-16839F18A23B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B61E-4214-4F88-A49C-F31FED73F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48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6394" y="1527719"/>
            <a:ext cx="10515600" cy="442894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dirty="0" smtClean="0"/>
              <a:t>PROJETO INTEGRADO II</a:t>
            </a:r>
            <a:br>
              <a:rPr lang="pt-BR" sz="6000" dirty="0" smtClean="0"/>
            </a:br>
            <a:r>
              <a:rPr lang="pt-BR" sz="6000" dirty="0"/>
              <a:t/>
            </a:r>
            <a:br>
              <a:rPr lang="pt-BR" sz="6000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 err="1" smtClean="0"/>
              <a:t>Kairo</a:t>
            </a:r>
            <a:r>
              <a:rPr lang="pt-BR" dirty="0" smtClean="0"/>
              <a:t> Eduardo da Silva</a:t>
            </a:r>
            <a:br>
              <a:rPr lang="pt-BR" dirty="0" smtClean="0"/>
            </a:br>
            <a:r>
              <a:rPr lang="pt-BR" dirty="0" smtClean="0"/>
              <a:t>Paulo Nogueira Volpe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606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24" y="0"/>
            <a:ext cx="4546242" cy="687952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52" y="2"/>
            <a:ext cx="4224270" cy="3503053"/>
          </a:xfrm>
          <a:prstGeom prst="rect">
            <a:avLst/>
          </a:prstGeom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51" y="3503055"/>
            <a:ext cx="4224270" cy="335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6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9" y="259176"/>
            <a:ext cx="11230278" cy="6317031"/>
          </a:xfrm>
        </p:spPr>
      </p:pic>
    </p:spTree>
    <p:extLst>
      <p:ext uri="{BB962C8B-B14F-4D97-AF65-F5344CB8AC3E}">
        <p14:creationId xmlns:p14="http://schemas.microsoft.com/office/powerpoint/2010/main" val="172563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6" y="0"/>
            <a:ext cx="11180413" cy="6858000"/>
          </a:xfrm>
        </p:spPr>
      </p:pic>
    </p:spTree>
    <p:extLst>
      <p:ext uri="{BB962C8B-B14F-4D97-AF65-F5344CB8AC3E}">
        <p14:creationId xmlns:p14="http://schemas.microsoft.com/office/powerpoint/2010/main" val="36060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scarga de Produtos I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70477" y="0"/>
            <a:ext cx="4597757" cy="6858000"/>
          </a:xfrm>
        </p:spPr>
      </p:pic>
    </p:spTree>
    <p:extLst>
      <p:ext uri="{BB962C8B-B14F-4D97-AF65-F5344CB8AC3E}">
        <p14:creationId xmlns:p14="http://schemas.microsoft.com/office/powerpoint/2010/main" val="321499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117562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/>
              <a:t>PROCESSO  FUNCIONAL</a:t>
            </a:r>
          </a:p>
        </p:txBody>
      </p:sp>
    </p:spTree>
    <p:extLst>
      <p:ext uri="{BB962C8B-B14F-4D97-AF65-F5344CB8AC3E}">
        <p14:creationId xmlns:p14="http://schemas.microsoft.com/office/powerpoint/2010/main" val="263948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Viagens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Ida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Chapas de MDF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Alimentos: Batatas, Cebolas...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Materiais Recicláveis	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Volta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357813" cy="36845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Materiais de Construção em Geral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Matéria-prima Importada</a:t>
            </a:r>
          </a:p>
        </p:txBody>
      </p:sp>
    </p:spTree>
    <p:extLst>
      <p:ext uri="{BB962C8B-B14F-4D97-AF65-F5344CB8AC3E}">
        <p14:creationId xmlns:p14="http://schemas.microsoft.com/office/powerpoint/2010/main" val="1100412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0" y="0"/>
            <a:ext cx="10194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46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8505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/>
              <a:t>G</a:t>
            </a:r>
            <a:r>
              <a:rPr lang="pt-BR" sz="5400" dirty="0"/>
              <a:t>ravidade, </a:t>
            </a:r>
            <a:r>
              <a:rPr lang="pt-BR" sz="5400" b="1" dirty="0"/>
              <a:t>U</a:t>
            </a:r>
            <a:r>
              <a:rPr lang="pt-BR" sz="5400" dirty="0"/>
              <a:t>rgência e </a:t>
            </a:r>
            <a:r>
              <a:rPr lang="pt-BR" sz="5400" b="1" dirty="0"/>
              <a:t>T</a:t>
            </a:r>
            <a:r>
              <a:rPr lang="pt-BR" sz="5400" dirty="0"/>
              <a:t>endência</a:t>
            </a:r>
          </a:p>
        </p:txBody>
      </p:sp>
    </p:spTree>
    <p:extLst>
      <p:ext uri="{BB962C8B-B14F-4D97-AF65-F5344CB8AC3E}">
        <p14:creationId xmlns:p14="http://schemas.microsoft.com/office/powerpoint/2010/main" val="83674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01" y="207762"/>
            <a:ext cx="10410845" cy="65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54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 I - Manutenção Corretiva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Pneus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1" y="2833352"/>
            <a:ext cx="2473498" cy="3356310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669924" y="1681163"/>
            <a:ext cx="5183188" cy="823912"/>
          </a:xfrm>
        </p:spPr>
        <p:txBody>
          <a:bodyPr/>
          <a:lstStyle/>
          <a:p>
            <a:r>
              <a:rPr lang="pt-BR" dirty="0"/>
              <a:t>Peças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23" y="2655947"/>
            <a:ext cx="5895305" cy="3873641"/>
          </a:xfrm>
        </p:spPr>
      </p:pic>
    </p:spTree>
    <p:extLst>
      <p:ext uri="{BB962C8B-B14F-4D97-AF65-F5344CB8AC3E}">
        <p14:creationId xmlns:p14="http://schemas.microsoft.com/office/powerpoint/2010/main" val="34822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Nesse trabalho vamos tratar os problemas que definimos como prioritários através de nossas análises e da ferramenta G.U.T, com o objetivo de tornar a empresa mais competitiva no mercado.</a:t>
            </a:r>
          </a:p>
        </p:txBody>
      </p:sp>
    </p:spTree>
    <p:extLst>
      <p:ext uri="{BB962C8B-B14F-4D97-AF65-F5344CB8AC3E}">
        <p14:creationId xmlns:p14="http://schemas.microsoft.com/office/powerpoint/2010/main" val="671161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361" y="365125"/>
            <a:ext cx="10515600" cy="6100069"/>
          </a:xfrm>
        </p:spPr>
        <p:txBody>
          <a:bodyPr>
            <a:normAutofit/>
          </a:bodyPr>
          <a:lstStyle/>
          <a:p>
            <a:pPr algn="ctr"/>
            <a:r>
              <a:rPr lang="pt-BR" sz="8000" b="1" i="1" dirty="0"/>
              <a:t>PNEUS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820" y="103031"/>
            <a:ext cx="4819111" cy="675496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2531" y="1135354"/>
            <a:ext cx="6858000" cy="45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91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Diagnóstico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ERROS IDENTIFICADOS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620985"/>
            <a:ext cx="5157787" cy="412754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Controle de pneus;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Peso;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Velocidade;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Calibragem;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Armazenagem;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Manutenção Preventiva;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Treinamento;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Fornecedores e borracharias;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Limpeza;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Montagem;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CAUSAS E EFEITOS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620984"/>
            <a:ext cx="5183188" cy="39086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Desgaste excessivo de pneus;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Baixo reaproveitamento dos pneus;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Alto índice de pneus danificados que não conseguem ser reformados;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Perca de tempo operacional;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Aumento de custo;</a:t>
            </a:r>
          </a:p>
          <a:p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4798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Tratamento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Parte I - Instruções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600" dirty="0"/>
              <a:t>Divisão e alinhamento das tarefas entre os setores – definir o que cada um deve fazer para ajudar a solucionar o problema.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Parte II - Finanças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sz="2600" dirty="0"/>
              <a:t>Criação de gráficos comparativos para expressar de forma clara como as instruções da parte I podem trazer benefícios financeiros.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23" y="4734532"/>
            <a:ext cx="1928208" cy="193522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893" y="4722279"/>
            <a:ext cx="2945606" cy="19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71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125827"/>
          </a:xfrm>
        </p:spPr>
        <p:txBody>
          <a:bodyPr/>
          <a:lstStyle/>
          <a:p>
            <a:pPr algn="ctr"/>
            <a:r>
              <a:rPr lang="pt-BR" sz="6600" b="1" dirty="0"/>
              <a:t>Parte I - Instruções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9922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030" y="365125"/>
            <a:ext cx="10515600" cy="1325563"/>
          </a:xfrm>
        </p:spPr>
        <p:txBody>
          <a:bodyPr/>
          <a:lstStyle/>
          <a:p>
            <a:r>
              <a:rPr lang="pt-BR" b="1" dirty="0"/>
              <a:t>Compras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01910"/>
            <a:ext cx="5157787" cy="483092"/>
          </a:xfrm>
        </p:spPr>
        <p:txBody>
          <a:bodyPr/>
          <a:lstStyle/>
          <a:p>
            <a:r>
              <a:rPr lang="pt-BR" dirty="0"/>
              <a:t>Tarefas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408350"/>
            <a:ext cx="6539806" cy="4449650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Criar uma planilha para o controle dos pneus, consequentemente gerar indicadores;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Criar nº de rastreio (marca de fogo) nos pneus;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Comprar o pneu correto para o tipo de asfalto que o caminhão percorre;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Analisar o índice de peso e velocidade que o pneu suporta antes da compra;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Vender carcaças dos pneus após descartá-los.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pt-BR" sz="26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58" y="0"/>
            <a:ext cx="4192021" cy="293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49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86" y="668740"/>
            <a:ext cx="11508424" cy="55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95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220" y="68237"/>
            <a:ext cx="7789574" cy="67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88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Investimentos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36756" y="1681163"/>
            <a:ext cx="5157787" cy="823912"/>
          </a:xfrm>
        </p:spPr>
        <p:txBody>
          <a:bodyPr/>
          <a:lstStyle/>
          <a:p>
            <a:r>
              <a:rPr lang="pt-BR" b="0" dirty="0"/>
              <a:t>Máquina de Marcação de Pneus 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6748" y="1681163"/>
            <a:ext cx="5183188" cy="823912"/>
          </a:xfrm>
        </p:spPr>
        <p:txBody>
          <a:bodyPr/>
          <a:lstStyle/>
          <a:p>
            <a:r>
              <a:rPr lang="pt-BR" b="0" dirty="0"/>
              <a:t>Medidor de Sulco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735" y="2505075"/>
            <a:ext cx="4858797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780" y="2499759"/>
            <a:ext cx="5183188" cy="36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67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5168" y="184819"/>
            <a:ext cx="10515600" cy="1325563"/>
          </a:xfrm>
        </p:spPr>
        <p:txBody>
          <a:bodyPr/>
          <a:lstStyle/>
          <a:p>
            <a:r>
              <a:rPr lang="pt-BR" b="1" dirty="0"/>
              <a:t>Autoestrada - Motoristas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99245" y="1510382"/>
            <a:ext cx="5620555" cy="518663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dirty="0"/>
              <a:t>Controle de velocidade 80km/</a:t>
            </a:r>
            <a:r>
              <a:rPr lang="pt-BR" dirty="0" err="1"/>
              <a:t>hr</a:t>
            </a:r>
            <a:r>
              <a:rPr lang="pt-BR" dirty="0"/>
              <a:t>, acima dessa velocidade aumenta em 25% o desgaste;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dirty="0"/>
              <a:t>Treinar motoristas para trabalhar na “zona verde” do conta giros;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dirty="0"/>
              <a:t>Serras: trabalhar no giro mais baixo, pois em subidas a máquina já está forçada, se aumentar a força sobre ela os pneus começam a lixar/patinar mesmo no seco;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dirty="0"/>
              <a:t>Manutenção corretiva imediata em caso de problemas durante a viagem (se um pneu estraga, o motorista tende a ir com ele estragando até o borracheiro);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510382"/>
            <a:ext cx="5181600" cy="489041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dirty="0"/>
              <a:t>Calibrar pneus a cada viagem;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dirty="0"/>
              <a:t>Rodar a noite diminui o desgaste;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dirty="0"/>
              <a:t>Não pressionar pneus contra a calçada; 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dirty="0"/>
              <a:t>Evitar consertos em estradas e locais de baixa confiança;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dirty="0"/>
              <a:t>Evitar excesso de peso;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dirty="0"/>
              <a:t>Distribuir peso na montagem da carga;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dirty="0"/>
              <a:t>Seguir o </a:t>
            </a:r>
            <a:r>
              <a:rPr lang="pt-BR" dirty="0" err="1"/>
              <a:t>check-list</a:t>
            </a:r>
            <a:r>
              <a:rPr lang="pt-BR" dirty="0"/>
              <a:t>.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407" y="4998456"/>
            <a:ext cx="2217593" cy="18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03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0271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/>
              <a:t>Borracheiros e Fornecedores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710" y="1317197"/>
            <a:ext cx="6129273" cy="5057842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Trabalhar com mais de 1 reformador de pneus, para comparar a durabilidade dos pneus reformados de cada;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Trabalhar com mais de 1 fornecedor pelo mesmo motivo e para comparar preços;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Fazer rodízio de pneus;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Manter caminhão alinhado e balanceado;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Manutenção preventiva (amortecedores, rolamentos...);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Monitorar sulcos dos pneus e fazer a recapagem ao atingir 3mm para o limite;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Seguir o </a:t>
            </a:r>
            <a:r>
              <a:rPr lang="pt-BR" sz="2600" dirty="0" err="1"/>
              <a:t>check-list</a:t>
            </a:r>
            <a:r>
              <a:rPr lang="pt-BR" sz="2600" dirty="0"/>
              <a:t>.</a:t>
            </a:r>
          </a:p>
          <a:p>
            <a:endParaRPr lang="pt-BR" sz="2600" dirty="0"/>
          </a:p>
          <a:p>
            <a:endParaRPr lang="pt-BR" sz="2600" dirty="0"/>
          </a:p>
          <a:p>
            <a:endParaRPr lang="pt-BR" sz="2600" dirty="0"/>
          </a:p>
        </p:txBody>
      </p:sp>
      <p:sp>
        <p:nvSpPr>
          <p:cNvPr id="6" name="AutoShape 2" descr="https://advogadotrabalhistamf.com.br/wp-content/uploads/2017/07/face.png"/>
          <p:cNvSpPr>
            <a:spLocks noChangeAspect="1" noChangeArrowheads="1"/>
          </p:cNvSpPr>
          <p:nvPr/>
        </p:nvSpPr>
        <p:spPr bwMode="auto">
          <a:xfrm>
            <a:off x="8024567" y="28949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26" y="2563881"/>
            <a:ext cx="4258269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2948"/>
          </a:xfrm>
        </p:spPr>
        <p:txBody>
          <a:bodyPr>
            <a:normAutofit/>
          </a:bodyPr>
          <a:lstStyle/>
          <a:p>
            <a:pPr algn="ctr"/>
            <a:r>
              <a:rPr lang="pt-BR" sz="7200" dirty="0"/>
              <a:t>BREVE HISTÓRIA</a:t>
            </a:r>
          </a:p>
        </p:txBody>
      </p:sp>
    </p:spTree>
    <p:extLst>
      <p:ext uri="{BB962C8B-B14F-4D97-AF65-F5344CB8AC3E}">
        <p14:creationId xmlns:p14="http://schemas.microsoft.com/office/powerpoint/2010/main" val="2574052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323" y="326489"/>
            <a:ext cx="10515600" cy="1325563"/>
          </a:xfrm>
        </p:spPr>
        <p:txBody>
          <a:bodyPr/>
          <a:lstStyle/>
          <a:p>
            <a:r>
              <a:rPr lang="pt-BR" b="1" dirty="0"/>
              <a:t>Montagem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80623" y="1593802"/>
            <a:ext cx="5181600" cy="5006618"/>
          </a:xfrm>
        </p:spPr>
        <p:txBody>
          <a:bodyPr>
            <a:normAutofit lnSpcReduction="10000"/>
          </a:bodyPr>
          <a:lstStyle/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Utilizar pneus específicos para asfalto/terra;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Priorizar pares perfeitos (montar juntos pneus da mesma marca, modelo, profundidade, tipo de sulco...)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Não utilizar pneus recapados nas rodas dianteiras;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Nas rodas tracionadas pneus com no máximo 1 recapagem;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Nas rodas livres pneus com no máximo 2 recapagens.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1026" name="Picture 2" descr="http://bkimplementos.com.br/classes/timthumb.php?src=implementos/1.jpg&amp;w=474&amp;h=336&amp;q=100&amp;zc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00" y="2426851"/>
            <a:ext cx="45148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62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Armazenagem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933135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Local seco;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Local coberto e sem incidência solar;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Armazenar sob paletes, evitando contato com o solo;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Empilhar no máximo 7 pneus;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Não armazenar pneus estragados, recapar de imediato ao retirar pneu de veículo, pois fissuras na borracha aumentam com o passar do tempo.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54" y="0"/>
            <a:ext cx="5058246" cy="6857999"/>
          </a:xfrm>
        </p:spPr>
      </p:pic>
    </p:spTree>
    <p:extLst>
      <p:ext uri="{BB962C8B-B14F-4D97-AF65-F5344CB8AC3E}">
        <p14:creationId xmlns:p14="http://schemas.microsoft.com/office/powerpoint/2010/main" val="1660978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Lava Jato - Limpeza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4285" y="1652052"/>
            <a:ext cx="5181600" cy="4910833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Manter o armazém limpo de óleos, graxas e solventes;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Evitar produtos de limpeza com substâncias químicas e álcool;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Evitar “Pretinho”;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Todos esses produtos ressecam e danificam os pneus.</a:t>
            </a:r>
          </a:p>
        </p:txBody>
      </p:sp>
      <p:sp>
        <p:nvSpPr>
          <p:cNvPr id="5" name="AutoShape 2" descr="https://vonixx.com.br/wp-content/uploads/2017/11/pneu_pretinho_5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https://vonixx.com.br/wp-content/uploads/2017/11/pneu_pretinho_5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90" y="1132267"/>
            <a:ext cx="4708301" cy="47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77273"/>
            <a:ext cx="11990231" cy="6767848"/>
          </a:xfrm>
        </p:spPr>
      </p:pic>
    </p:spTree>
    <p:extLst>
      <p:ext uri="{BB962C8B-B14F-4D97-AF65-F5344CB8AC3E}">
        <p14:creationId xmlns:p14="http://schemas.microsoft.com/office/powerpoint/2010/main" val="219373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2948"/>
          </a:xfrm>
        </p:spPr>
        <p:txBody>
          <a:bodyPr>
            <a:normAutofit/>
          </a:bodyPr>
          <a:lstStyle/>
          <a:p>
            <a:pPr algn="ctr"/>
            <a:r>
              <a:rPr lang="pt-BR" sz="8000" dirty="0"/>
              <a:t>Estrutura Funcional</a:t>
            </a:r>
          </a:p>
        </p:txBody>
      </p:sp>
    </p:spTree>
    <p:extLst>
      <p:ext uri="{BB962C8B-B14F-4D97-AF65-F5344CB8AC3E}">
        <p14:creationId xmlns:p14="http://schemas.microsoft.com/office/powerpoint/2010/main" val="38108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82" y="502166"/>
            <a:ext cx="11114824" cy="582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6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5" y="177128"/>
            <a:ext cx="11238658" cy="6507007"/>
          </a:xfrm>
        </p:spPr>
      </p:pic>
    </p:spTree>
    <p:extLst>
      <p:ext uri="{BB962C8B-B14F-4D97-AF65-F5344CB8AC3E}">
        <p14:creationId xmlns:p14="http://schemas.microsoft.com/office/powerpoint/2010/main" val="368339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29" y="90150"/>
            <a:ext cx="9989713" cy="66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4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425002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408"/>
            <a:ext cx="6224789" cy="466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88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13440</TotalTime>
  <Words>618</Words>
  <Application>Microsoft Office PowerPoint</Application>
  <PresentationFormat>Widescreen</PresentationFormat>
  <Paragraphs>94</Paragraphs>
  <Slides>32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Tema do Office</vt:lpstr>
      <vt:lpstr>PROJETO INTEGRADO II   Kairo Eduardo da Silva Paulo Nogueira Volpe  </vt:lpstr>
      <vt:lpstr>Introdução</vt:lpstr>
      <vt:lpstr>BREVE HISTÓRIA</vt:lpstr>
      <vt:lpstr>Apresentação do PowerPoint</vt:lpstr>
      <vt:lpstr>Estrutura Funcional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PROCESSO  FUNCIONAL</vt:lpstr>
      <vt:lpstr>Viagens</vt:lpstr>
      <vt:lpstr>Apresentação do PowerPoint</vt:lpstr>
      <vt:lpstr>Gravidade, Urgência e Tendência</vt:lpstr>
      <vt:lpstr>Apresentação do PowerPoint</vt:lpstr>
      <vt:lpstr>Problema I - Manutenção Corretiva</vt:lpstr>
      <vt:lpstr>PNEUS</vt:lpstr>
      <vt:lpstr>Diagnóstico</vt:lpstr>
      <vt:lpstr>Tratamento</vt:lpstr>
      <vt:lpstr>Parte I - Instruções </vt:lpstr>
      <vt:lpstr>Compras</vt:lpstr>
      <vt:lpstr>Apresentação do PowerPoint</vt:lpstr>
      <vt:lpstr>Apresentação do PowerPoint</vt:lpstr>
      <vt:lpstr>Investimentos</vt:lpstr>
      <vt:lpstr>Autoestrada - Motoristas</vt:lpstr>
      <vt:lpstr>Borracheiros e Fornecedores</vt:lpstr>
      <vt:lpstr>Montagem</vt:lpstr>
      <vt:lpstr>Armazenagem</vt:lpstr>
      <vt:lpstr>Lava Jato - Limpeza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</dc:title>
  <dc:creator>admin</dc:creator>
  <cp:lastModifiedBy>Thais Borges Duarte</cp:lastModifiedBy>
  <cp:revision>48</cp:revision>
  <dcterms:created xsi:type="dcterms:W3CDTF">2018-11-20T17:21:53Z</dcterms:created>
  <dcterms:modified xsi:type="dcterms:W3CDTF">2019-06-06T18:59:55Z</dcterms:modified>
</cp:coreProperties>
</file>