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8553" y="1762297"/>
            <a:ext cx="9001462" cy="2984269"/>
          </a:xfrm>
        </p:spPr>
        <p:txBody>
          <a:bodyPr>
            <a:noAutofit/>
          </a:bodyPr>
          <a:lstStyle/>
          <a:p>
            <a:r>
              <a:rPr lang="pt-BR" sz="4400" dirty="0" smtClean="0"/>
              <a:t>Projeto Integrado</a:t>
            </a:r>
          </a:p>
          <a:p>
            <a:endParaRPr lang="pt-BR" sz="4400" dirty="0"/>
          </a:p>
          <a:p>
            <a:r>
              <a:rPr lang="pt-BR" sz="4400" dirty="0" err="1" smtClean="0"/>
              <a:t>Supporte</a:t>
            </a:r>
            <a:r>
              <a:rPr lang="pt-BR" sz="4400" dirty="0" smtClean="0"/>
              <a:t> Logística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7841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612670" cy="648393"/>
          </a:xfrm>
        </p:spPr>
        <p:txBody>
          <a:bodyPr>
            <a:noAutofit/>
          </a:bodyPr>
          <a:lstStyle/>
          <a:p>
            <a:r>
              <a:rPr lang="pt-BR" dirty="0" smtClean="0"/>
              <a:t>Resumo</a:t>
            </a:r>
          </a:p>
          <a:p>
            <a:endParaRPr lang="pt-BR" sz="28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752" y="1266305"/>
            <a:ext cx="10465725" cy="6306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pt-BR" sz="2000" dirty="0" smtClean="0">
                <a:effectLst/>
              </a:rPr>
              <a:t>Esta apresentação foi </a:t>
            </a:r>
            <a:r>
              <a:rPr lang="pt-BR" sz="2000" dirty="0">
                <a:effectLst/>
              </a:rPr>
              <a:t>elaborado para fornecer uma análise detalhada dos três principais problemas identificados na </a:t>
            </a:r>
            <a:r>
              <a:rPr lang="pt-BR" sz="2000" dirty="0" err="1">
                <a:effectLst/>
              </a:rPr>
              <a:t>Supporte</a:t>
            </a:r>
            <a:r>
              <a:rPr lang="pt-BR" sz="2000" dirty="0">
                <a:effectLst/>
              </a:rPr>
              <a:t> Logística e propor soluções específicas para otimizar os processos, reduzir custos e melhorar a eficiência operacional. Os problemas abordados são:</a:t>
            </a:r>
          </a:p>
          <a:p>
            <a:pPr lvl="0" algn="l"/>
            <a:r>
              <a:rPr lang="pt-BR" sz="2000" dirty="0">
                <a:effectLst/>
              </a:rPr>
              <a:t>•	Consolidação de Entregas no Setor de PCP</a:t>
            </a:r>
          </a:p>
          <a:p>
            <a:pPr lvl="0" algn="l"/>
            <a:r>
              <a:rPr lang="pt-BR" sz="2000" dirty="0">
                <a:effectLst/>
              </a:rPr>
              <a:t>•	Automatização no Setor de Faturamento</a:t>
            </a:r>
          </a:p>
          <a:p>
            <a:pPr lvl="0" algn="l"/>
            <a:r>
              <a:rPr lang="pt-BR" sz="2000" dirty="0">
                <a:effectLst/>
              </a:rPr>
              <a:t>•	Falta de Medições de Produtividade no Setor de Armazém</a:t>
            </a:r>
          </a:p>
          <a:p>
            <a:pPr lvl="0" algn="l"/>
            <a:endParaRPr lang="pt-BR" sz="2000" dirty="0"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236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10465725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pt-BR" sz="2000" b="1" dirty="0">
                <a:effectLst/>
              </a:rPr>
              <a:t>Consolidação de Entregas no Setor de </a:t>
            </a:r>
            <a:r>
              <a:rPr lang="pt-BR" sz="2000" b="1" dirty="0" smtClean="0">
                <a:effectLst/>
              </a:rPr>
              <a:t>PCP:</a:t>
            </a:r>
          </a:p>
          <a:p>
            <a:pPr algn="l"/>
            <a:r>
              <a:rPr lang="pt-BR" sz="1800" dirty="0">
                <a:effectLst/>
              </a:rPr>
              <a:t>Atualmente, o setor de PCP da </a:t>
            </a:r>
            <a:r>
              <a:rPr lang="pt-BR" sz="1800" dirty="0" err="1">
                <a:effectLst/>
              </a:rPr>
              <a:t>Supporte</a:t>
            </a:r>
            <a:r>
              <a:rPr lang="pt-BR" sz="1800" dirty="0">
                <a:effectLst/>
              </a:rPr>
              <a:t> Logística enfrenta dificuldades na consolidação de entregas, resultando em viagens não otimizadas e altos custos de transporte. Sem uma consolidação adequada, há um número excessivo de viagens, aumento no consumo de combustível e custos associados ao transporte</a:t>
            </a:r>
            <a:r>
              <a:rPr lang="pt-BR" sz="1800" dirty="0" smtClean="0">
                <a:effectLst/>
              </a:rPr>
              <a:t>.</a:t>
            </a:r>
          </a:p>
          <a:p>
            <a:pPr algn="l"/>
            <a:r>
              <a:rPr lang="pt-BR" sz="2000" b="1" dirty="0" smtClean="0">
                <a:effectLst/>
              </a:rPr>
              <a:t>Solução:</a:t>
            </a:r>
          </a:p>
          <a:p>
            <a:pPr algn="l"/>
            <a:r>
              <a:rPr lang="pt-BR" sz="1800" dirty="0">
                <a:effectLst/>
              </a:rPr>
              <a:t>Implementação de um Sistema de Gestão de Transporte (TMS</a:t>
            </a:r>
            <a:r>
              <a:rPr lang="pt-BR" sz="1800" dirty="0" smtClean="0">
                <a:effectLst/>
              </a:rPr>
              <a:t>): </a:t>
            </a:r>
            <a:r>
              <a:rPr lang="pt-BR" sz="1800" dirty="0">
                <a:effectLst/>
              </a:rPr>
              <a:t>O TMS é uma plataforma tecnológica que facilita a gestão e otimização das operações de transporte. Ele permite a integração de diferentes pedidos em uma única entrega, reduzindo o número de viagens e melhorando a eficiência das rotas</a:t>
            </a:r>
            <a:r>
              <a:rPr lang="pt-BR" sz="1800" dirty="0" smtClean="0">
                <a:effectLst/>
              </a:rPr>
              <a:t>.</a:t>
            </a:r>
          </a:p>
          <a:p>
            <a:pPr algn="l"/>
            <a:r>
              <a:rPr lang="pt-BR" sz="2000" b="1" dirty="0" smtClean="0">
                <a:effectLst/>
              </a:rPr>
              <a:t>Ganhos:</a:t>
            </a:r>
          </a:p>
          <a:p>
            <a:pPr algn="l"/>
            <a:r>
              <a:rPr lang="pt-BR" sz="1800" b="1" dirty="0" smtClean="0">
                <a:effectLst/>
              </a:rPr>
              <a:t>• </a:t>
            </a:r>
            <a:r>
              <a:rPr lang="pt-BR" sz="1800" dirty="0" smtClean="0">
                <a:effectLst/>
              </a:rPr>
              <a:t>Redução </a:t>
            </a:r>
            <a:r>
              <a:rPr lang="pt-BR" sz="1800" dirty="0">
                <a:effectLst/>
              </a:rPr>
              <a:t>do Número de Viagens: Estima-se uma redução de 20%, passando de 100 para 80 viagens semanais.</a:t>
            </a:r>
          </a:p>
          <a:p>
            <a:pPr algn="l"/>
            <a:r>
              <a:rPr lang="pt-BR" sz="1800" dirty="0" smtClean="0">
                <a:effectLst/>
              </a:rPr>
              <a:t>• Economia </a:t>
            </a:r>
            <a:r>
              <a:rPr lang="pt-BR" sz="1800" dirty="0">
                <a:effectLst/>
              </a:rPr>
              <a:t>com Transporte: A redução do custo médio de transporte em 15% gera uma economia de R$ 6.000.</a:t>
            </a:r>
          </a:p>
          <a:p>
            <a:pPr algn="l"/>
            <a:r>
              <a:rPr lang="pt-BR" sz="1800" dirty="0" smtClean="0">
                <a:effectLst/>
              </a:rPr>
              <a:t>• Economia </a:t>
            </a:r>
            <a:r>
              <a:rPr lang="pt-BR" sz="1800" dirty="0">
                <a:effectLst/>
              </a:rPr>
              <a:t>com Combustível: A economia de combustível de 20% resulta em uma redução de R$ 5.000.</a:t>
            </a:r>
          </a:p>
          <a:p>
            <a:pPr algn="l"/>
            <a:endParaRPr lang="pt-BR" sz="1800" b="1" dirty="0">
              <a:effectLst/>
            </a:endParaRPr>
          </a:p>
          <a:p>
            <a:pPr lvl="0" algn="l"/>
            <a:endParaRPr lang="pt-BR" sz="2000" dirty="0"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399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10465725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pt-BR" sz="2000" b="1" dirty="0">
                <a:effectLst/>
              </a:rPr>
              <a:t>Automatização no Setor de </a:t>
            </a:r>
            <a:r>
              <a:rPr lang="pt-BR" sz="2000" b="1" dirty="0" smtClean="0">
                <a:effectLst/>
              </a:rPr>
              <a:t>Faturamento:</a:t>
            </a:r>
          </a:p>
          <a:p>
            <a:pPr lvl="0" algn="l"/>
            <a:r>
              <a:rPr lang="pt-BR" sz="1800" dirty="0">
                <a:effectLst/>
              </a:rPr>
              <a:t>O setor de faturamento da </a:t>
            </a:r>
            <a:r>
              <a:rPr lang="pt-BR" sz="1800" dirty="0" err="1">
                <a:effectLst/>
              </a:rPr>
              <a:t>Supporte</a:t>
            </a:r>
            <a:r>
              <a:rPr lang="pt-BR" sz="1800" dirty="0">
                <a:effectLst/>
              </a:rPr>
              <a:t> Logística enfrenta problemas de precisão e eficiência devido ao processamento manual das faturas. Isso leva a erros frequentes, retrabalho e não conformidade com regulamentações fiscais</a:t>
            </a:r>
            <a:r>
              <a:rPr lang="pt-BR" sz="1800" dirty="0" smtClean="0">
                <a:effectLst/>
              </a:rPr>
              <a:t>.</a:t>
            </a:r>
          </a:p>
          <a:p>
            <a:pPr lvl="0" algn="l"/>
            <a:r>
              <a:rPr lang="pt-BR" sz="2000" b="1" dirty="0" smtClean="0">
                <a:effectLst/>
              </a:rPr>
              <a:t>Solução:</a:t>
            </a:r>
          </a:p>
          <a:p>
            <a:pPr algn="l"/>
            <a:r>
              <a:rPr lang="pt-BR" sz="1800" dirty="0">
                <a:effectLst/>
              </a:rPr>
              <a:t>Implementação de Software de Automação de Faturamento: O software automatiza o processo de emissão de faturas, desde a geração até o envio e armazenamento. Ele integra-se com sistemas de vendas, contabilidade e finanças para garantir precisão e conformidade</a:t>
            </a:r>
            <a:r>
              <a:rPr lang="pt-BR" sz="1800" dirty="0" smtClean="0">
                <a:effectLst/>
              </a:rPr>
              <a:t>.</a:t>
            </a:r>
          </a:p>
          <a:p>
            <a:pPr algn="l"/>
            <a:r>
              <a:rPr lang="pt-BR" sz="2000" b="1" dirty="0" smtClean="0">
                <a:effectLst/>
              </a:rPr>
              <a:t>Ganhos:</a:t>
            </a:r>
          </a:p>
          <a:p>
            <a:pPr algn="l"/>
            <a:r>
              <a:rPr lang="pt-BR" sz="1800" b="1" dirty="0" smtClean="0">
                <a:effectLst/>
              </a:rPr>
              <a:t>• </a:t>
            </a:r>
            <a:r>
              <a:rPr lang="pt-BR" sz="1800" dirty="0" smtClean="0">
                <a:effectLst/>
              </a:rPr>
              <a:t>Redução </a:t>
            </a:r>
            <a:r>
              <a:rPr lang="pt-BR" sz="1800" dirty="0">
                <a:effectLst/>
              </a:rPr>
              <a:t>do Tempo de Processamento: Redução de 50% no tempo necessário para processar cada fatura, economizando R$ 3.750.</a:t>
            </a:r>
          </a:p>
          <a:p>
            <a:pPr algn="l"/>
            <a:r>
              <a:rPr lang="pt-BR" sz="1800" dirty="0" smtClean="0">
                <a:effectLst/>
              </a:rPr>
              <a:t>• Redução </a:t>
            </a:r>
            <a:r>
              <a:rPr lang="pt-BR" sz="1800" dirty="0">
                <a:effectLst/>
              </a:rPr>
              <a:t>de Erros: Diminuição de erros em 80%, economizando R$ 4.000 com correção de erros.</a:t>
            </a:r>
          </a:p>
          <a:p>
            <a:pPr algn="l"/>
            <a:endParaRPr lang="pt-BR" sz="1800" b="1" dirty="0">
              <a:effectLst/>
            </a:endParaRPr>
          </a:p>
          <a:p>
            <a:pPr lvl="0" algn="l"/>
            <a:endParaRPr lang="pt-BR" sz="2000" dirty="0"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25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10465725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pt-BR" sz="2000" b="1" dirty="0">
                <a:effectLst/>
              </a:rPr>
              <a:t>Falta de Medições de Produtividade no Setor de Armazém:</a:t>
            </a:r>
            <a:endParaRPr lang="pt-BR" sz="2000" b="1" dirty="0" smtClean="0">
              <a:effectLst/>
            </a:endParaRPr>
          </a:p>
          <a:p>
            <a:pPr lvl="0" algn="l"/>
            <a:r>
              <a:rPr lang="pt-BR" sz="1800" dirty="0">
                <a:effectLst/>
              </a:rPr>
              <a:t>A falta de medições de produtividade no armazém dificulta a identificação de ineficiências e áreas para melhoria. Sem </a:t>
            </a:r>
            <a:r>
              <a:rPr lang="pt-BR" sz="1800" dirty="0" err="1">
                <a:effectLst/>
              </a:rPr>
              <a:t>KPIs</a:t>
            </a:r>
            <a:r>
              <a:rPr lang="pt-BR" sz="1800" dirty="0">
                <a:effectLst/>
              </a:rPr>
              <a:t> claros, é difícil avaliar o desempenho e otimizar os processos</a:t>
            </a:r>
            <a:r>
              <a:rPr lang="pt-BR" sz="1800" dirty="0" smtClean="0">
                <a:effectLst/>
              </a:rPr>
              <a:t>.</a:t>
            </a:r>
          </a:p>
          <a:p>
            <a:pPr lvl="0" algn="l"/>
            <a:r>
              <a:rPr lang="pt-BR" sz="2000" b="1" dirty="0" smtClean="0">
                <a:effectLst/>
              </a:rPr>
              <a:t>Solução:</a:t>
            </a:r>
          </a:p>
          <a:p>
            <a:pPr algn="l"/>
            <a:r>
              <a:rPr lang="pt-BR" sz="1800" dirty="0">
                <a:effectLst/>
              </a:rPr>
              <a:t>Implementação de Sistema de Medição de </a:t>
            </a:r>
            <a:r>
              <a:rPr lang="pt-BR" sz="1800" dirty="0" smtClean="0">
                <a:effectLst/>
              </a:rPr>
              <a:t>Produtividade</a:t>
            </a:r>
            <a:r>
              <a:rPr lang="pt-BR" sz="1800" dirty="0">
                <a:effectLst/>
              </a:rPr>
              <a:t>: O sistema de medição de produtividade utiliza </a:t>
            </a:r>
            <a:r>
              <a:rPr lang="pt-BR" sz="1800" dirty="0" err="1">
                <a:effectLst/>
              </a:rPr>
              <a:t>KPIs</a:t>
            </a:r>
            <a:r>
              <a:rPr lang="pt-BR" sz="1800" dirty="0">
                <a:effectLst/>
              </a:rPr>
              <a:t> para monitorar e avaliar o desempenho das operações no armazém. Ele fornece relatórios e análises que ajudam na tomada de decisões estratégicas</a:t>
            </a:r>
            <a:r>
              <a:rPr lang="pt-BR" sz="1800" dirty="0" smtClean="0">
                <a:effectLst/>
              </a:rPr>
              <a:t>.</a:t>
            </a:r>
          </a:p>
          <a:p>
            <a:pPr algn="l"/>
            <a:r>
              <a:rPr lang="pt-BR" sz="2000" b="1" dirty="0" smtClean="0">
                <a:effectLst/>
              </a:rPr>
              <a:t>Ganhos:</a:t>
            </a:r>
          </a:p>
          <a:p>
            <a:pPr algn="l"/>
            <a:r>
              <a:rPr lang="pt-BR" sz="1800" b="1" dirty="0" smtClean="0">
                <a:effectLst/>
              </a:rPr>
              <a:t>• </a:t>
            </a:r>
            <a:r>
              <a:rPr lang="pt-BR" sz="1800" dirty="0" smtClean="0">
                <a:effectLst/>
              </a:rPr>
              <a:t>Redução </a:t>
            </a:r>
            <a:r>
              <a:rPr lang="pt-BR" sz="1800" dirty="0">
                <a:effectLst/>
              </a:rPr>
              <a:t>do Tempo de Processamento: Economia de 15% no tempo de processamento de pedidos, resultando em uma economia de R$ 6.250.</a:t>
            </a:r>
          </a:p>
          <a:p>
            <a:pPr algn="l"/>
            <a:r>
              <a:rPr lang="pt-BR" sz="1800" dirty="0" smtClean="0">
                <a:effectLst/>
              </a:rPr>
              <a:t>• Otimização </a:t>
            </a:r>
            <a:r>
              <a:rPr lang="pt-BR" sz="1800" dirty="0">
                <a:effectLst/>
              </a:rPr>
              <a:t>do Espaço do Armazém: Aumento da taxa de ocupação para 85%, com uma economia estimada de R$ 3.000.</a:t>
            </a:r>
          </a:p>
          <a:p>
            <a:pPr algn="l"/>
            <a:endParaRPr lang="pt-BR" sz="1800" b="1" dirty="0">
              <a:effectLst/>
            </a:endParaRPr>
          </a:p>
          <a:p>
            <a:pPr lvl="0" algn="l"/>
            <a:endParaRPr lang="pt-BR" sz="2000" dirty="0">
              <a:effectLst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9817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737360" cy="648393"/>
          </a:xfrm>
        </p:spPr>
        <p:txBody>
          <a:bodyPr>
            <a:noAutofit/>
          </a:bodyPr>
          <a:lstStyle/>
          <a:p>
            <a:r>
              <a:rPr lang="pt-BR" dirty="0" smtClean="0"/>
              <a:t>Conclusão</a:t>
            </a:r>
          </a:p>
          <a:p>
            <a:endParaRPr lang="pt-BR" sz="28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4814" y="648393"/>
            <a:ext cx="10465725" cy="6924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pt-BR" sz="1600" dirty="0">
                <a:effectLst/>
              </a:rPr>
              <a:t>A análise detalhada dos problemas e das soluções propostas revela um caminho claro para melhorar a eficiência e reduzir os custos na </a:t>
            </a:r>
            <a:r>
              <a:rPr lang="pt-BR" sz="1600" dirty="0" err="1">
                <a:effectLst/>
              </a:rPr>
              <a:t>Supporte</a:t>
            </a:r>
            <a:r>
              <a:rPr lang="pt-BR" sz="1600" dirty="0">
                <a:effectLst/>
              </a:rPr>
              <a:t> Logística. As soluções recomendadas não só abordam as deficiências atuais, mas também oferecem benefícios tangíveis em termos de economia financeira, melhoria da produtividade e alinhamento com metas estratégicas de sustentabilidade e inovação</a:t>
            </a:r>
            <a:r>
              <a:rPr lang="pt-BR" sz="1600" dirty="0" smtClean="0">
                <a:effectLst/>
              </a:rPr>
              <a:t>.</a:t>
            </a:r>
          </a:p>
          <a:p>
            <a:pPr lvl="0" algn="l"/>
            <a:r>
              <a:rPr lang="pt-BR" sz="1600" dirty="0" smtClean="0"/>
              <a:t>• Consolidação </a:t>
            </a:r>
            <a:r>
              <a:rPr lang="pt-BR" sz="1600" dirty="0"/>
              <a:t>de Entregas: A introdução de um TMS pode reduzir significativamente os custos com transporte e combustível, melhorando a eficiência das operações logísticas.</a:t>
            </a:r>
          </a:p>
          <a:p>
            <a:pPr lvl="0" algn="l"/>
            <a:r>
              <a:rPr lang="pt-BR" sz="1600" dirty="0" smtClean="0"/>
              <a:t>• Automatização </a:t>
            </a:r>
            <a:r>
              <a:rPr lang="pt-BR" sz="1600" dirty="0"/>
              <a:t>do Faturamento: A automação do faturamento proporciona uma redução do tempo de processamento e diminuição dos erros, resultando em economia e maior precisão.</a:t>
            </a:r>
          </a:p>
          <a:p>
            <a:pPr lvl="0" algn="l"/>
            <a:r>
              <a:rPr lang="pt-BR" sz="1600" dirty="0" smtClean="0"/>
              <a:t>• Medições </a:t>
            </a:r>
            <a:r>
              <a:rPr lang="pt-BR" sz="1600" dirty="0"/>
              <a:t>de Produtividade: A implementação de um sistema de medição de produtividade melhora a eficiência do armazém e reduz os custos operacionais, proporcionando uma visão clara das áreas</a:t>
            </a:r>
          </a:p>
          <a:p>
            <a:pPr lvl="0" algn="l"/>
            <a:r>
              <a:rPr lang="pt-BR" sz="1600" dirty="0" smtClean="0"/>
              <a:t>• Investir </a:t>
            </a:r>
            <a:r>
              <a:rPr lang="pt-BR" sz="1600" dirty="0"/>
              <a:t>em Tecnologia: A implementação das soluções tecnológicas propostas é fundamental para atingir os ganhos estimados e melhorar a eficiência.</a:t>
            </a:r>
          </a:p>
          <a:p>
            <a:pPr lvl="0" algn="l"/>
            <a:r>
              <a:rPr lang="pt-BR" sz="1600" dirty="0" smtClean="0"/>
              <a:t>• Capacitar </a:t>
            </a:r>
            <a:r>
              <a:rPr lang="pt-BR" sz="1600" dirty="0"/>
              <a:t>a Equipe: O sucesso das soluções depende do treinamento eficaz e da adesão da equipe aos novos processos.</a:t>
            </a:r>
          </a:p>
          <a:p>
            <a:pPr lvl="0" algn="l"/>
            <a:r>
              <a:rPr lang="pt-BR" sz="1600" dirty="0" smtClean="0"/>
              <a:t>• Monitorar </a:t>
            </a:r>
            <a:r>
              <a:rPr lang="pt-BR" sz="1600" dirty="0"/>
              <a:t>e Ajustar: Acompanhamento contínuo e ajustes baseados em dados garantirão que as soluções estejam atingindo seus objetivos e contribuindo para os resultados desejados.</a:t>
            </a:r>
          </a:p>
          <a:p>
            <a:pPr lvl="0" algn="l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037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19</TotalTime>
  <Words>710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3</cp:revision>
  <dcterms:created xsi:type="dcterms:W3CDTF">2024-07-08T00:56:33Z</dcterms:created>
  <dcterms:modified xsi:type="dcterms:W3CDTF">2024-07-08T01:15:35Z</dcterms:modified>
</cp:coreProperties>
</file>